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6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0491F-3492-4C45-9FFD-BDBF2942040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0B42BA-ACDE-400B-AFA5-4641A6DEFDDB}">
      <dgm:prSet/>
      <dgm:spPr/>
      <dgm:t>
        <a:bodyPr/>
        <a:lstStyle/>
        <a:p>
          <a:r>
            <a:rPr lang="en-US"/>
            <a:t>Agile is a project management methodology that focuses on iterative development and continuous improvement.</a:t>
          </a:r>
        </a:p>
      </dgm:t>
    </dgm:pt>
    <dgm:pt modelId="{3D86D104-AC4C-4E3D-9D8C-7F3411F628A9}" type="parTrans" cxnId="{5EA91994-5CA6-4FB7-9967-A700D98D0315}">
      <dgm:prSet/>
      <dgm:spPr/>
      <dgm:t>
        <a:bodyPr/>
        <a:lstStyle/>
        <a:p>
          <a:endParaRPr lang="en-US"/>
        </a:p>
      </dgm:t>
    </dgm:pt>
    <dgm:pt modelId="{804619F7-CEA6-48EF-935B-30B218B47333}" type="sibTrans" cxnId="{5EA91994-5CA6-4FB7-9967-A700D98D0315}">
      <dgm:prSet/>
      <dgm:spPr/>
      <dgm:t>
        <a:bodyPr/>
        <a:lstStyle/>
        <a:p>
          <a:endParaRPr lang="en-US"/>
        </a:p>
      </dgm:t>
    </dgm:pt>
    <dgm:pt modelId="{AF176FFE-FC3B-481B-A193-4EFFDC524F62}">
      <dgm:prSet/>
      <dgm:spPr/>
      <dgm:t>
        <a:bodyPr/>
        <a:lstStyle/>
        <a:p>
          <a:r>
            <a:rPr lang="en-US"/>
            <a:t>It breaks down projects into smaller, manageable pieces called sprints.</a:t>
          </a:r>
        </a:p>
      </dgm:t>
    </dgm:pt>
    <dgm:pt modelId="{2BD52725-34F1-4B13-82E1-01A9E7FB2836}" type="parTrans" cxnId="{BA5B9657-64FC-403B-B86A-8849473D6AE9}">
      <dgm:prSet/>
      <dgm:spPr/>
      <dgm:t>
        <a:bodyPr/>
        <a:lstStyle/>
        <a:p>
          <a:endParaRPr lang="en-US"/>
        </a:p>
      </dgm:t>
    </dgm:pt>
    <dgm:pt modelId="{03A715D4-DB37-4528-B46D-036A59FEA1ED}" type="sibTrans" cxnId="{BA5B9657-64FC-403B-B86A-8849473D6AE9}">
      <dgm:prSet/>
      <dgm:spPr/>
      <dgm:t>
        <a:bodyPr/>
        <a:lstStyle/>
        <a:p>
          <a:endParaRPr lang="en-US"/>
        </a:p>
      </dgm:t>
    </dgm:pt>
    <dgm:pt modelId="{1B9A1744-0F9A-4E4D-93E5-6BF522F7DB08}">
      <dgm:prSet/>
      <dgm:spPr/>
      <dgm:t>
        <a:bodyPr/>
        <a:lstStyle/>
        <a:p>
          <a:r>
            <a:rPr lang="en-US"/>
            <a:t>Each sprint has a defined set of goals and deliverables.</a:t>
          </a:r>
        </a:p>
      </dgm:t>
    </dgm:pt>
    <dgm:pt modelId="{B251442E-C09E-476E-B30D-5ADCC0FA23B4}" type="parTrans" cxnId="{67402631-2E92-4EF1-BD8C-688CAA7B83D5}">
      <dgm:prSet/>
      <dgm:spPr/>
      <dgm:t>
        <a:bodyPr/>
        <a:lstStyle/>
        <a:p>
          <a:endParaRPr lang="en-US"/>
        </a:p>
      </dgm:t>
    </dgm:pt>
    <dgm:pt modelId="{20BA9461-D44D-4D46-B081-C0F6011F6D41}" type="sibTrans" cxnId="{67402631-2E92-4EF1-BD8C-688CAA7B83D5}">
      <dgm:prSet/>
      <dgm:spPr/>
      <dgm:t>
        <a:bodyPr/>
        <a:lstStyle/>
        <a:p>
          <a:endParaRPr lang="en-US"/>
        </a:p>
      </dgm:t>
    </dgm:pt>
    <dgm:pt modelId="{EB45627F-5EBF-43CA-957B-820632388B1F}">
      <dgm:prSet/>
      <dgm:spPr/>
      <dgm:t>
        <a:bodyPr/>
        <a:lstStyle/>
        <a:p>
          <a:r>
            <a:rPr lang="en-US"/>
            <a:t>The team works closely with stakeholders throughout the project to ensure that the final product meets their needs.</a:t>
          </a:r>
        </a:p>
      </dgm:t>
    </dgm:pt>
    <dgm:pt modelId="{31CBACE3-F67F-4D76-879B-CCFE31FCDCDA}" type="parTrans" cxnId="{56E75728-5319-485A-A6DF-B37EFAA6788C}">
      <dgm:prSet/>
      <dgm:spPr/>
      <dgm:t>
        <a:bodyPr/>
        <a:lstStyle/>
        <a:p>
          <a:endParaRPr lang="en-US"/>
        </a:p>
      </dgm:t>
    </dgm:pt>
    <dgm:pt modelId="{EE2BF672-04E0-474C-8B60-454B0C29FA04}" type="sibTrans" cxnId="{56E75728-5319-485A-A6DF-B37EFAA6788C}">
      <dgm:prSet/>
      <dgm:spPr/>
      <dgm:t>
        <a:bodyPr/>
        <a:lstStyle/>
        <a:p>
          <a:endParaRPr lang="en-US"/>
        </a:p>
      </dgm:t>
    </dgm:pt>
    <dgm:pt modelId="{CB217769-1549-4766-ADA2-F5F785563D55}" type="pres">
      <dgm:prSet presAssocID="{2820491F-3492-4C45-9FFD-BDBF29420409}" presName="root" presStyleCnt="0">
        <dgm:presLayoutVars>
          <dgm:dir/>
          <dgm:resizeHandles val="exact"/>
        </dgm:presLayoutVars>
      </dgm:prSet>
      <dgm:spPr/>
    </dgm:pt>
    <dgm:pt modelId="{F6DF82AB-78E6-404A-BD09-FB50DE217016}" type="pres">
      <dgm:prSet presAssocID="{DD0B42BA-ACDE-400B-AFA5-4641A6DEFDDB}" presName="compNode" presStyleCnt="0"/>
      <dgm:spPr/>
    </dgm:pt>
    <dgm:pt modelId="{EB1CE597-4E8E-4721-908A-DA2F542CD4D3}" type="pres">
      <dgm:prSet presAssocID="{DD0B42BA-ACDE-400B-AFA5-4641A6DEFD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58FC376-8651-4E39-9362-E83B05109F75}" type="pres">
      <dgm:prSet presAssocID="{DD0B42BA-ACDE-400B-AFA5-4641A6DEFDDB}" presName="spaceRect" presStyleCnt="0"/>
      <dgm:spPr/>
    </dgm:pt>
    <dgm:pt modelId="{07A5BA89-2C31-4F19-9D63-5879504B7DBF}" type="pres">
      <dgm:prSet presAssocID="{DD0B42BA-ACDE-400B-AFA5-4641A6DEFDDB}" presName="textRect" presStyleLbl="revTx" presStyleIdx="0" presStyleCnt="4">
        <dgm:presLayoutVars>
          <dgm:chMax val="1"/>
          <dgm:chPref val="1"/>
        </dgm:presLayoutVars>
      </dgm:prSet>
      <dgm:spPr/>
    </dgm:pt>
    <dgm:pt modelId="{3694B0CA-0E47-47FD-84F1-AECA140794D5}" type="pres">
      <dgm:prSet presAssocID="{804619F7-CEA6-48EF-935B-30B218B47333}" presName="sibTrans" presStyleCnt="0"/>
      <dgm:spPr/>
    </dgm:pt>
    <dgm:pt modelId="{9C43135E-B472-463E-8F45-470DA1B7A96B}" type="pres">
      <dgm:prSet presAssocID="{AF176FFE-FC3B-481B-A193-4EFFDC524F62}" presName="compNode" presStyleCnt="0"/>
      <dgm:spPr/>
    </dgm:pt>
    <dgm:pt modelId="{9A5BDC80-002F-473F-B50C-A4F7FF97BD4F}" type="pres">
      <dgm:prSet presAssocID="{AF176FFE-FC3B-481B-A193-4EFFDC524F6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50BF9581-6D86-4C9A-9C07-D1D130C0F85F}" type="pres">
      <dgm:prSet presAssocID="{AF176FFE-FC3B-481B-A193-4EFFDC524F62}" presName="spaceRect" presStyleCnt="0"/>
      <dgm:spPr/>
    </dgm:pt>
    <dgm:pt modelId="{ABA55395-5D30-4043-A9CB-3D8C9BCC9B2B}" type="pres">
      <dgm:prSet presAssocID="{AF176FFE-FC3B-481B-A193-4EFFDC524F62}" presName="textRect" presStyleLbl="revTx" presStyleIdx="1" presStyleCnt="4">
        <dgm:presLayoutVars>
          <dgm:chMax val="1"/>
          <dgm:chPref val="1"/>
        </dgm:presLayoutVars>
      </dgm:prSet>
      <dgm:spPr/>
    </dgm:pt>
    <dgm:pt modelId="{390584BE-07AB-4FE1-8BFC-6E425765EB8E}" type="pres">
      <dgm:prSet presAssocID="{03A715D4-DB37-4528-B46D-036A59FEA1ED}" presName="sibTrans" presStyleCnt="0"/>
      <dgm:spPr/>
    </dgm:pt>
    <dgm:pt modelId="{185CE48D-703D-4101-88D2-C84B0F1F5C30}" type="pres">
      <dgm:prSet presAssocID="{1B9A1744-0F9A-4E4D-93E5-6BF522F7DB08}" presName="compNode" presStyleCnt="0"/>
      <dgm:spPr/>
    </dgm:pt>
    <dgm:pt modelId="{E0BDB019-B176-4905-A0A0-01804FA87F48}" type="pres">
      <dgm:prSet presAssocID="{1B9A1744-0F9A-4E4D-93E5-6BF522F7DB0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46360EC9-D270-487E-933E-DEEACF15BECF}" type="pres">
      <dgm:prSet presAssocID="{1B9A1744-0F9A-4E4D-93E5-6BF522F7DB08}" presName="spaceRect" presStyleCnt="0"/>
      <dgm:spPr/>
    </dgm:pt>
    <dgm:pt modelId="{6302CCE7-138F-44F1-BE1F-95DC1DC04476}" type="pres">
      <dgm:prSet presAssocID="{1B9A1744-0F9A-4E4D-93E5-6BF522F7DB08}" presName="textRect" presStyleLbl="revTx" presStyleIdx="2" presStyleCnt="4">
        <dgm:presLayoutVars>
          <dgm:chMax val="1"/>
          <dgm:chPref val="1"/>
        </dgm:presLayoutVars>
      </dgm:prSet>
      <dgm:spPr/>
    </dgm:pt>
    <dgm:pt modelId="{2F4FA8D6-4D65-4A19-9770-4BBA5DD614EA}" type="pres">
      <dgm:prSet presAssocID="{20BA9461-D44D-4D46-B081-C0F6011F6D41}" presName="sibTrans" presStyleCnt="0"/>
      <dgm:spPr/>
    </dgm:pt>
    <dgm:pt modelId="{5CE46643-44C2-4768-B94B-91B3178226E6}" type="pres">
      <dgm:prSet presAssocID="{EB45627F-5EBF-43CA-957B-820632388B1F}" presName="compNode" presStyleCnt="0"/>
      <dgm:spPr/>
    </dgm:pt>
    <dgm:pt modelId="{58C2199D-7514-41A2-AEF1-CEA8E4DEFFE8}" type="pres">
      <dgm:prSet presAssocID="{EB45627F-5EBF-43CA-957B-820632388B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4020916-A697-44ED-9D90-093B3D02B6A6}" type="pres">
      <dgm:prSet presAssocID="{EB45627F-5EBF-43CA-957B-820632388B1F}" presName="spaceRect" presStyleCnt="0"/>
      <dgm:spPr/>
    </dgm:pt>
    <dgm:pt modelId="{D87D8571-FC4B-4C01-8314-AF7BC2D56DAE}" type="pres">
      <dgm:prSet presAssocID="{EB45627F-5EBF-43CA-957B-820632388B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EBB6106-F49A-49C7-BBD1-E35AB272F772}" type="presOf" srcId="{2820491F-3492-4C45-9FFD-BDBF29420409}" destId="{CB217769-1549-4766-ADA2-F5F785563D55}" srcOrd="0" destOrd="0" presId="urn:microsoft.com/office/officeart/2018/2/layout/IconLabelList"/>
    <dgm:cxn modelId="{56E75728-5319-485A-A6DF-B37EFAA6788C}" srcId="{2820491F-3492-4C45-9FFD-BDBF29420409}" destId="{EB45627F-5EBF-43CA-957B-820632388B1F}" srcOrd="3" destOrd="0" parTransId="{31CBACE3-F67F-4D76-879B-CCFE31FCDCDA}" sibTransId="{EE2BF672-04E0-474C-8B60-454B0C29FA04}"/>
    <dgm:cxn modelId="{67402631-2E92-4EF1-BD8C-688CAA7B83D5}" srcId="{2820491F-3492-4C45-9FFD-BDBF29420409}" destId="{1B9A1744-0F9A-4E4D-93E5-6BF522F7DB08}" srcOrd="2" destOrd="0" parTransId="{B251442E-C09E-476E-B30D-5ADCC0FA23B4}" sibTransId="{20BA9461-D44D-4D46-B081-C0F6011F6D41}"/>
    <dgm:cxn modelId="{6F8E785F-A6BF-4E13-91E8-AE23473540EE}" type="presOf" srcId="{DD0B42BA-ACDE-400B-AFA5-4641A6DEFDDB}" destId="{07A5BA89-2C31-4F19-9D63-5879504B7DBF}" srcOrd="0" destOrd="0" presId="urn:microsoft.com/office/officeart/2018/2/layout/IconLabelList"/>
    <dgm:cxn modelId="{BA5B9657-64FC-403B-B86A-8849473D6AE9}" srcId="{2820491F-3492-4C45-9FFD-BDBF29420409}" destId="{AF176FFE-FC3B-481B-A193-4EFFDC524F62}" srcOrd="1" destOrd="0" parTransId="{2BD52725-34F1-4B13-82E1-01A9E7FB2836}" sibTransId="{03A715D4-DB37-4528-B46D-036A59FEA1ED}"/>
    <dgm:cxn modelId="{5EA91994-5CA6-4FB7-9967-A700D98D0315}" srcId="{2820491F-3492-4C45-9FFD-BDBF29420409}" destId="{DD0B42BA-ACDE-400B-AFA5-4641A6DEFDDB}" srcOrd="0" destOrd="0" parTransId="{3D86D104-AC4C-4E3D-9D8C-7F3411F628A9}" sibTransId="{804619F7-CEA6-48EF-935B-30B218B47333}"/>
    <dgm:cxn modelId="{49B4A7C6-E68A-4617-B550-4458316CCDF0}" type="presOf" srcId="{EB45627F-5EBF-43CA-957B-820632388B1F}" destId="{D87D8571-FC4B-4C01-8314-AF7BC2D56DAE}" srcOrd="0" destOrd="0" presId="urn:microsoft.com/office/officeart/2018/2/layout/IconLabelList"/>
    <dgm:cxn modelId="{8A7780EC-24AC-448D-B51C-D5AE9DF51B03}" type="presOf" srcId="{1B9A1744-0F9A-4E4D-93E5-6BF522F7DB08}" destId="{6302CCE7-138F-44F1-BE1F-95DC1DC04476}" srcOrd="0" destOrd="0" presId="urn:microsoft.com/office/officeart/2018/2/layout/IconLabelList"/>
    <dgm:cxn modelId="{B8177AEE-804E-45B7-82B0-DDFBED535985}" type="presOf" srcId="{AF176FFE-FC3B-481B-A193-4EFFDC524F62}" destId="{ABA55395-5D30-4043-A9CB-3D8C9BCC9B2B}" srcOrd="0" destOrd="0" presId="urn:microsoft.com/office/officeart/2018/2/layout/IconLabelList"/>
    <dgm:cxn modelId="{407045AA-62B5-49DA-92D6-B9CF6AA6F577}" type="presParOf" srcId="{CB217769-1549-4766-ADA2-F5F785563D55}" destId="{F6DF82AB-78E6-404A-BD09-FB50DE217016}" srcOrd="0" destOrd="0" presId="urn:microsoft.com/office/officeart/2018/2/layout/IconLabelList"/>
    <dgm:cxn modelId="{46D05911-E854-4819-BF03-57F452107EDF}" type="presParOf" srcId="{F6DF82AB-78E6-404A-BD09-FB50DE217016}" destId="{EB1CE597-4E8E-4721-908A-DA2F542CD4D3}" srcOrd="0" destOrd="0" presId="urn:microsoft.com/office/officeart/2018/2/layout/IconLabelList"/>
    <dgm:cxn modelId="{DB48A632-FA1C-44FF-8D80-E8DEB0EBE763}" type="presParOf" srcId="{F6DF82AB-78E6-404A-BD09-FB50DE217016}" destId="{D58FC376-8651-4E39-9362-E83B05109F75}" srcOrd="1" destOrd="0" presId="urn:microsoft.com/office/officeart/2018/2/layout/IconLabelList"/>
    <dgm:cxn modelId="{84215E0D-9242-4FFC-B83D-F8985BE039BD}" type="presParOf" srcId="{F6DF82AB-78E6-404A-BD09-FB50DE217016}" destId="{07A5BA89-2C31-4F19-9D63-5879504B7DBF}" srcOrd="2" destOrd="0" presId="urn:microsoft.com/office/officeart/2018/2/layout/IconLabelList"/>
    <dgm:cxn modelId="{F777272C-A531-4115-B7A5-0491F43794AD}" type="presParOf" srcId="{CB217769-1549-4766-ADA2-F5F785563D55}" destId="{3694B0CA-0E47-47FD-84F1-AECA140794D5}" srcOrd="1" destOrd="0" presId="urn:microsoft.com/office/officeart/2018/2/layout/IconLabelList"/>
    <dgm:cxn modelId="{F492FDA5-B454-43D1-9171-F9E5C567346C}" type="presParOf" srcId="{CB217769-1549-4766-ADA2-F5F785563D55}" destId="{9C43135E-B472-463E-8F45-470DA1B7A96B}" srcOrd="2" destOrd="0" presId="urn:microsoft.com/office/officeart/2018/2/layout/IconLabelList"/>
    <dgm:cxn modelId="{F03B36B8-BF78-441A-B80B-7E95D4374232}" type="presParOf" srcId="{9C43135E-B472-463E-8F45-470DA1B7A96B}" destId="{9A5BDC80-002F-473F-B50C-A4F7FF97BD4F}" srcOrd="0" destOrd="0" presId="urn:microsoft.com/office/officeart/2018/2/layout/IconLabelList"/>
    <dgm:cxn modelId="{008F4D75-7E58-4336-98FC-C09EA9B03DE2}" type="presParOf" srcId="{9C43135E-B472-463E-8F45-470DA1B7A96B}" destId="{50BF9581-6D86-4C9A-9C07-D1D130C0F85F}" srcOrd="1" destOrd="0" presId="urn:microsoft.com/office/officeart/2018/2/layout/IconLabelList"/>
    <dgm:cxn modelId="{8828A859-7362-4CF9-93C8-EA1E28DA46E8}" type="presParOf" srcId="{9C43135E-B472-463E-8F45-470DA1B7A96B}" destId="{ABA55395-5D30-4043-A9CB-3D8C9BCC9B2B}" srcOrd="2" destOrd="0" presId="urn:microsoft.com/office/officeart/2018/2/layout/IconLabelList"/>
    <dgm:cxn modelId="{002AFEB4-B36D-43C6-A800-31B34C955F95}" type="presParOf" srcId="{CB217769-1549-4766-ADA2-F5F785563D55}" destId="{390584BE-07AB-4FE1-8BFC-6E425765EB8E}" srcOrd="3" destOrd="0" presId="urn:microsoft.com/office/officeart/2018/2/layout/IconLabelList"/>
    <dgm:cxn modelId="{3AE2DDA7-6D73-4532-A5AB-579C6224DD74}" type="presParOf" srcId="{CB217769-1549-4766-ADA2-F5F785563D55}" destId="{185CE48D-703D-4101-88D2-C84B0F1F5C30}" srcOrd="4" destOrd="0" presId="urn:microsoft.com/office/officeart/2018/2/layout/IconLabelList"/>
    <dgm:cxn modelId="{32EE7793-5E5D-4DFD-95BE-3D6232AF0954}" type="presParOf" srcId="{185CE48D-703D-4101-88D2-C84B0F1F5C30}" destId="{E0BDB019-B176-4905-A0A0-01804FA87F48}" srcOrd="0" destOrd="0" presId="urn:microsoft.com/office/officeart/2018/2/layout/IconLabelList"/>
    <dgm:cxn modelId="{3F747600-2D15-4333-BE33-EF6FF3BB7C05}" type="presParOf" srcId="{185CE48D-703D-4101-88D2-C84B0F1F5C30}" destId="{46360EC9-D270-487E-933E-DEEACF15BECF}" srcOrd="1" destOrd="0" presId="urn:microsoft.com/office/officeart/2018/2/layout/IconLabelList"/>
    <dgm:cxn modelId="{D9CAD9D7-438D-4C43-8A0E-63C92FC3910E}" type="presParOf" srcId="{185CE48D-703D-4101-88D2-C84B0F1F5C30}" destId="{6302CCE7-138F-44F1-BE1F-95DC1DC04476}" srcOrd="2" destOrd="0" presId="urn:microsoft.com/office/officeart/2018/2/layout/IconLabelList"/>
    <dgm:cxn modelId="{CB4A9B89-CA10-453A-90CB-CA69960EE46F}" type="presParOf" srcId="{CB217769-1549-4766-ADA2-F5F785563D55}" destId="{2F4FA8D6-4D65-4A19-9770-4BBA5DD614EA}" srcOrd="5" destOrd="0" presId="urn:microsoft.com/office/officeart/2018/2/layout/IconLabelList"/>
    <dgm:cxn modelId="{C48D5670-3684-4AF4-AF24-756F191C991A}" type="presParOf" srcId="{CB217769-1549-4766-ADA2-F5F785563D55}" destId="{5CE46643-44C2-4768-B94B-91B3178226E6}" srcOrd="6" destOrd="0" presId="urn:microsoft.com/office/officeart/2018/2/layout/IconLabelList"/>
    <dgm:cxn modelId="{53545E6B-34A6-41F2-945C-6BFF21C69488}" type="presParOf" srcId="{5CE46643-44C2-4768-B94B-91B3178226E6}" destId="{58C2199D-7514-41A2-AEF1-CEA8E4DEFFE8}" srcOrd="0" destOrd="0" presId="urn:microsoft.com/office/officeart/2018/2/layout/IconLabelList"/>
    <dgm:cxn modelId="{1D8FA91A-E6A7-4EA1-B648-66E079057FF5}" type="presParOf" srcId="{5CE46643-44C2-4768-B94B-91B3178226E6}" destId="{E4020916-A697-44ED-9D90-093B3D02B6A6}" srcOrd="1" destOrd="0" presId="urn:microsoft.com/office/officeart/2018/2/layout/IconLabelList"/>
    <dgm:cxn modelId="{C2117E4B-2ED2-443C-B122-5121EFA103C1}" type="presParOf" srcId="{5CE46643-44C2-4768-B94B-91B3178226E6}" destId="{D87D8571-FC4B-4C01-8314-AF7BC2D56DA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2314C-7304-4F19-AFC0-B1EE70FF58D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B1BD5C1-4693-4C8A-8866-F0CB6925ADE8}">
      <dgm:prSet/>
      <dgm:spPr/>
      <dgm:t>
        <a:bodyPr/>
        <a:lstStyle/>
        <a:p>
          <a:pPr>
            <a:defRPr cap="all"/>
          </a:pPr>
          <a:r>
            <a:rPr lang="en-US"/>
            <a:t>There are several alternative methods for estimating costs in Agile projects.</a:t>
          </a:r>
        </a:p>
      </dgm:t>
    </dgm:pt>
    <dgm:pt modelId="{31ECD7F6-1690-4E68-860B-899777FA1EA3}" type="parTrans" cxnId="{A76B7295-89EC-4692-90CA-7DEA0A8A30F6}">
      <dgm:prSet/>
      <dgm:spPr/>
      <dgm:t>
        <a:bodyPr/>
        <a:lstStyle/>
        <a:p>
          <a:endParaRPr lang="en-US"/>
        </a:p>
      </dgm:t>
    </dgm:pt>
    <dgm:pt modelId="{DBA870E5-0EAB-4660-8FC4-185C99CC0244}" type="sibTrans" cxnId="{A76B7295-89EC-4692-90CA-7DEA0A8A30F6}">
      <dgm:prSet/>
      <dgm:spPr/>
      <dgm:t>
        <a:bodyPr/>
        <a:lstStyle/>
        <a:p>
          <a:endParaRPr lang="en-US"/>
        </a:p>
      </dgm:t>
    </dgm:pt>
    <dgm:pt modelId="{48AD7B5E-80FF-4DBD-819F-28766CDD933A}">
      <dgm:prSet/>
      <dgm:spPr/>
      <dgm:t>
        <a:bodyPr/>
        <a:lstStyle/>
        <a:p>
          <a:pPr>
            <a:defRPr cap="all"/>
          </a:pPr>
          <a:r>
            <a:rPr lang="en-US"/>
            <a:t>Some popular techniques include:</a:t>
          </a:r>
        </a:p>
      </dgm:t>
    </dgm:pt>
    <dgm:pt modelId="{124A5E1B-5DA3-4A12-86F3-6D5D76029C9B}" type="parTrans" cxnId="{463F6CE2-10A7-4589-8B23-F19DF6F75A81}">
      <dgm:prSet/>
      <dgm:spPr/>
      <dgm:t>
        <a:bodyPr/>
        <a:lstStyle/>
        <a:p>
          <a:endParaRPr lang="en-US"/>
        </a:p>
      </dgm:t>
    </dgm:pt>
    <dgm:pt modelId="{1396124E-04C4-4D4A-B0F0-078CD0D8D61A}" type="sibTrans" cxnId="{463F6CE2-10A7-4589-8B23-F19DF6F75A81}">
      <dgm:prSet/>
      <dgm:spPr/>
      <dgm:t>
        <a:bodyPr/>
        <a:lstStyle/>
        <a:p>
          <a:endParaRPr lang="en-US"/>
        </a:p>
      </dgm:t>
    </dgm:pt>
    <dgm:pt modelId="{9450A070-991A-4FBA-B89F-3FAFC6D721FD}">
      <dgm:prSet/>
      <dgm:spPr/>
      <dgm:t>
        <a:bodyPr/>
        <a:lstStyle/>
        <a:p>
          <a:pPr>
            <a:defRPr cap="all"/>
          </a:pPr>
          <a:r>
            <a:rPr lang="en-US"/>
            <a:t>Planning Poker</a:t>
          </a:r>
        </a:p>
      </dgm:t>
    </dgm:pt>
    <dgm:pt modelId="{F44F44EB-299B-4134-9E14-F04DE68E4CF5}" type="parTrans" cxnId="{7BF28200-3CCF-44E2-8398-9C3B7644F2A9}">
      <dgm:prSet/>
      <dgm:spPr/>
      <dgm:t>
        <a:bodyPr/>
        <a:lstStyle/>
        <a:p>
          <a:endParaRPr lang="en-US"/>
        </a:p>
      </dgm:t>
    </dgm:pt>
    <dgm:pt modelId="{758E1FBA-B381-4691-B1BC-334920030A22}" type="sibTrans" cxnId="{7BF28200-3CCF-44E2-8398-9C3B7644F2A9}">
      <dgm:prSet/>
      <dgm:spPr/>
      <dgm:t>
        <a:bodyPr/>
        <a:lstStyle/>
        <a:p>
          <a:endParaRPr lang="en-US"/>
        </a:p>
      </dgm:t>
    </dgm:pt>
    <dgm:pt modelId="{C7AA37C3-19CB-4666-AC44-40B9DD3B3E4F}">
      <dgm:prSet/>
      <dgm:spPr/>
      <dgm:t>
        <a:bodyPr/>
        <a:lstStyle/>
        <a:p>
          <a:pPr>
            <a:defRPr cap="all"/>
          </a:pPr>
          <a:r>
            <a:rPr lang="en-US"/>
            <a:t>T-shirt sizing</a:t>
          </a:r>
        </a:p>
      </dgm:t>
    </dgm:pt>
    <dgm:pt modelId="{36BD0E11-FF43-4250-B948-061C44EA64CE}" type="parTrans" cxnId="{BEA115DC-D731-41BA-A153-C25626B405AF}">
      <dgm:prSet/>
      <dgm:spPr/>
      <dgm:t>
        <a:bodyPr/>
        <a:lstStyle/>
        <a:p>
          <a:endParaRPr lang="en-US"/>
        </a:p>
      </dgm:t>
    </dgm:pt>
    <dgm:pt modelId="{2C7EC2A1-2E5A-4074-BB69-FAACD4B1B83E}" type="sibTrans" cxnId="{BEA115DC-D731-41BA-A153-C25626B405AF}">
      <dgm:prSet/>
      <dgm:spPr/>
      <dgm:t>
        <a:bodyPr/>
        <a:lstStyle/>
        <a:p>
          <a:endParaRPr lang="en-US"/>
        </a:p>
      </dgm:t>
    </dgm:pt>
    <dgm:pt modelId="{C6116A22-A0C5-48D3-8418-D9491884EDFF}">
      <dgm:prSet/>
      <dgm:spPr/>
      <dgm:t>
        <a:bodyPr/>
        <a:lstStyle/>
        <a:p>
          <a:pPr>
            <a:defRPr cap="all"/>
          </a:pPr>
          <a:r>
            <a:rPr lang="en-US"/>
            <a:t>Relative estimation</a:t>
          </a:r>
        </a:p>
      </dgm:t>
    </dgm:pt>
    <dgm:pt modelId="{50BEAC47-DAA3-47ED-92CF-5BE981E1224D}" type="parTrans" cxnId="{92C6E4AA-76F2-4499-B00D-6E69D4C60E1B}">
      <dgm:prSet/>
      <dgm:spPr/>
      <dgm:t>
        <a:bodyPr/>
        <a:lstStyle/>
        <a:p>
          <a:endParaRPr lang="en-US"/>
        </a:p>
      </dgm:t>
    </dgm:pt>
    <dgm:pt modelId="{991FBD23-BFFF-4B7E-A039-AD123410E612}" type="sibTrans" cxnId="{92C6E4AA-76F2-4499-B00D-6E69D4C60E1B}">
      <dgm:prSet/>
      <dgm:spPr/>
      <dgm:t>
        <a:bodyPr/>
        <a:lstStyle/>
        <a:p>
          <a:endParaRPr lang="en-US"/>
        </a:p>
      </dgm:t>
    </dgm:pt>
    <dgm:pt modelId="{F613D6EC-C686-4D57-B99E-5BEA47BF9258}" type="pres">
      <dgm:prSet presAssocID="{33E2314C-7304-4F19-AFC0-B1EE70FF58DD}" presName="root" presStyleCnt="0">
        <dgm:presLayoutVars>
          <dgm:dir/>
          <dgm:resizeHandles val="exact"/>
        </dgm:presLayoutVars>
      </dgm:prSet>
      <dgm:spPr/>
    </dgm:pt>
    <dgm:pt modelId="{9EF4C9DD-816D-40CF-A423-89EBA3C30969}" type="pres">
      <dgm:prSet presAssocID="{8B1BD5C1-4693-4C8A-8866-F0CB6925ADE8}" presName="compNode" presStyleCnt="0"/>
      <dgm:spPr/>
    </dgm:pt>
    <dgm:pt modelId="{E7229DA2-F789-4979-9535-362751851EC8}" type="pres">
      <dgm:prSet presAssocID="{8B1BD5C1-4693-4C8A-8866-F0CB6925ADE8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F434DEF-8A05-4B8B-8171-E60850CCEE27}" type="pres">
      <dgm:prSet presAssocID="{8B1BD5C1-4693-4C8A-8866-F0CB6925ADE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D995FCD-8D81-4F71-87BE-AC439B8EBA35}" type="pres">
      <dgm:prSet presAssocID="{8B1BD5C1-4693-4C8A-8866-F0CB6925ADE8}" presName="spaceRect" presStyleCnt="0"/>
      <dgm:spPr/>
    </dgm:pt>
    <dgm:pt modelId="{3686DB4A-0070-4932-A552-BA9EA8BF8702}" type="pres">
      <dgm:prSet presAssocID="{8B1BD5C1-4693-4C8A-8866-F0CB6925ADE8}" presName="textRect" presStyleLbl="revTx" presStyleIdx="0" presStyleCnt="5">
        <dgm:presLayoutVars>
          <dgm:chMax val="1"/>
          <dgm:chPref val="1"/>
        </dgm:presLayoutVars>
      </dgm:prSet>
      <dgm:spPr/>
    </dgm:pt>
    <dgm:pt modelId="{BAAD5209-C5AC-43B5-AF75-3E045F5E859C}" type="pres">
      <dgm:prSet presAssocID="{DBA870E5-0EAB-4660-8FC4-185C99CC0244}" presName="sibTrans" presStyleCnt="0"/>
      <dgm:spPr/>
    </dgm:pt>
    <dgm:pt modelId="{FD03422E-100E-4431-B0E8-3E81B1813ABC}" type="pres">
      <dgm:prSet presAssocID="{48AD7B5E-80FF-4DBD-819F-28766CDD933A}" presName="compNode" presStyleCnt="0"/>
      <dgm:spPr/>
    </dgm:pt>
    <dgm:pt modelId="{D31D0F98-A230-4791-9A0B-EC0AE569F2FD}" type="pres">
      <dgm:prSet presAssocID="{48AD7B5E-80FF-4DBD-819F-28766CDD933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63FC670-218D-4C56-AA9B-DBA8DB2E1540}" type="pres">
      <dgm:prSet presAssocID="{48AD7B5E-80FF-4DBD-819F-28766CDD93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43CF3C65-CEEC-452E-8FCD-034B4CBA8F70}" type="pres">
      <dgm:prSet presAssocID="{48AD7B5E-80FF-4DBD-819F-28766CDD933A}" presName="spaceRect" presStyleCnt="0"/>
      <dgm:spPr/>
    </dgm:pt>
    <dgm:pt modelId="{480D9CCD-886D-4718-B064-1613B5596E85}" type="pres">
      <dgm:prSet presAssocID="{48AD7B5E-80FF-4DBD-819F-28766CDD933A}" presName="textRect" presStyleLbl="revTx" presStyleIdx="1" presStyleCnt="5">
        <dgm:presLayoutVars>
          <dgm:chMax val="1"/>
          <dgm:chPref val="1"/>
        </dgm:presLayoutVars>
      </dgm:prSet>
      <dgm:spPr/>
    </dgm:pt>
    <dgm:pt modelId="{0C417203-17E3-46BC-A4C4-5F9FF360ABB2}" type="pres">
      <dgm:prSet presAssocID="{1396124E-04C4-4D4A-B0F0-078CD0D8D61A}" presName="sibTrans" presStyleCnt="0"/>
      <dgm:spPr/>
    </dgm:pt>
    <dgm:pt modelId="{9C77AA0F-E317-42A2-8F22-E3394754E0CC}" type="pres">
      <dgm:prSet presAssocID="{9450A070-991A-4FBA-B89F-3FAFC6D721FD}" presName="compNode" presStyleCnt="0"/>
      <dgm:spPr/>
    </dgm:pt>
    <dgm:pt modelId="{D795F787-18E6-4121-A19C-16B78CEEB66B}" type="pres">
      <dgm:prSet presAssocID="{9450A070-991A-4FBA-B89F-3FAFC6D721FD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C3FBB33-922A-4518-A3BA-4F002F7BEFDD}" type="pres">
      <dgm:prSet presAssocID="{9450A070-991A-4FBA-B89F-3FAFC6D721F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C1538293-E2CD-4F0C-9196-04641DB0E3BF}" type="pres">
      <dgm:prSet presAssocID="{9450A070-991A-4FBA-B89F-3FAFC6D721FD}" presName="spaceRect" presStyleCnt="0"/>
      <dgm:spPr/>
    </dgm:pt>
    <dgm:pt modelId="{4E8A18A2-377F-4C87-B2D5-2B545D1CC3E6}" type="pres">
      <dgm:prSet presAssocID="{9450A070-991A-4FBA-B89F-3FAFC6D721FD}" presName="textRect" presStyleLbl="revTx" presStyleIdx="2" presStyleCnt="5">
        <dgm:presLayoutVars>
          <dgm:chMax val="1"/>
          <dgm:chPref val="1"/>
        </dgm:presLayoutVars>
      </dgm:prSet>
      <dgm:spPr/>
    </dgm:pt>
    <dgm:pt modelId="{CB7CA1D0-1EDA-464D-A5ED-385A5726DCE6}" type="pres">
      <dgm:prSet presAssocID="{758E1FBA-B381-4691-B1BC-334920030A22}" presName="sibTrans" presStyleCnt="0"/>
      <dgm:spPr/>
    </dgm:pt>
    <dgm:pt modelId="{EF43DAA7-35CA-4B29-A93D-599E180F683D}" type="pres">
      <dgm:prSet presAssocID="{C7AA37C3-19CB-4666-AC44-40B9DD3B3E4F}" presName="compNode" presStyleCnt="0"/>
      <dgm:spPr/>
    </dgm:pt>
    <dgm:pt modelId="{98738EB8-E9A4-411D-90CD-150C889F3C2F}" type="pres">
      <dgm:prSet presAssocID="{C7AA37C3-19CB-4666-AC44-40B9DD3B3E4F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7B9A606-956A-4F4E-99CA-45D2CBEFB8F7}" type="pres">
      <dgm:prSet presAssocID="{C7AA37C3-19CB-4666-AC44-40B9DD3B3E4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rt"/>
        </a:ext>
      </dgm:extLst>
    </dgm:pt>
    <dgm:pt modelId="{20BA72F5-EE88-4402-A1D8-6FE853D364C9}" type="pres">
      <dgm:prSet presAssocID="{C7AA37C3-19CB-4666-AC44-40B9DD3B3E4F}" presName="spaceRect" presStyleCnt="0"/>
      <dgm:spPr/>
    </dgm:pt>
    <dgm:pt modelId="{5B688A45-F9B4-4B5D-ACFC-1192D06DF6CF}" type="pres">
      <dgm:prSet presAssocID="{C7AA37C3-19CB-4666-AC44-40B9DD3B3E4F}" presName="textRect" presStyleLbl="revTx" presStyleIdx="3" presStyleCnt="5">
        <dgm:presLayoutVars>
          <dgm:chMax val="1"/>
          <dgm:chPref val="1"/>
        </dgm:presLayoutVars>
      </dgm:prSet>
      <dgm:spPr/>
    </dgm:pt>
    <dgm:pt modelId="{794350E6-AE6F-49B1-B3B0-0789C559A383}" type="pres">
      <dgm:prSet presAssocID="{2C7EC2A1-2E5A-4074-BB69-FAACD4B1B83E}" presName="sibTrans" presStyleCnt="0"/>
      <dgm:spPr/>
    </dgm:pt>
    <dgm:pt modelId="{E9140F47-3D59-460C-8D49-398F5A04141D}" type="pres">
      <dgm:prSet presAssocID="{C6116A22-A0C5-48D3-8418-D9491884EDFF}" presName="compNode" presStyleCnt="0"/>
      <dgm:spPr/>
    </dgm:pt>
    <dgm:pt modelId="{AB5CAB73-55AE-48EC-ADC6-EFF7F5039F2A}" type="pres">
      <dgm:prSet presAssocID="{C6116A22-A0C5-48D3-8418-D9491884EDFF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6377577-573E-4EC2-A08A-22FC1DB4C7BB}" type="pres">
      <dgm:prSet presAssocID="{C6116A22-A0C5-48D3-8418-D9491884ED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1990477-9FB1-4961-AB56-EA947BA59ED7}" type="pres">
      <dgm:prSet presAssocID="{C6116A22-A0C5-48D3-8418-D9491884EDFF}" presName="spaceRect" presStyleCnt="0"/>
      <dgm:spPr/>
    </dgm:pt>
    <dgm:pt modelId="{B4CC1E03-91B6-428D-A80C-03376385FDAB}" type="pres">
      <dgm:prSet presAssocID="{C6116A22-A0C5-48D3-8418-D9491884EDF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BF28200-3CCF-44E2-8398-9C3B7644F2A9}" srcId="{33E2314C-7304-4F19-AFC0-B1EE70FF58DD}" destId="{9450A070-991A-4FBA-B89F-3FAFC6D721FD}" srcOrd="2" destOrd="0" parTransId="{F44F44EB-299B-4134-9E14-F04DE68E4CF5}" sibTransId="{758E1FBA-B381-4691-B1BC-334920030A22}"/>
    <dgm:cxn modelId="{EA5D960D-A63B-4F52-8F1D-4201257E4645}" type="presOf" srcId="{9450A070-991A-4FBA-B89F-3FAFC6D721FD}" destId="{4E8A18A2-377F-4C87-B2D5-2B545D1CC3E6}" srcOrd="0" destOrd="0" presId="urn:microsoft.com/office/officeart/2018/5/layout/IconLeafLabelList"/>
    <dgm:cxn modelId="{07188913-C2F1-4914-A764-AE481A59303F}" type="presOf" srcId="{C6116A22-A0C5-48D3-8418-D9491884EDFF}" destId="{B4CC1E03-91B6-428D-A80C-03376385FDAB}" srcOrd="0" destOrd="0" presId="urn:microsoft.com/office/officeart/2018/5/layout/IconLeafLabelList"/>
    <dgm:cxn modelId="{4DE0565B-A5B2-43DF-93F9-F33C7A093B8D}" type="presOf" srcId="{C7AA37C3-19CB-4666-AC44-40B9DD3B3E4F}" destId="{5B688A45-F9B4-4B5D-ACFC-1192D06DF6CF}" srcOrd="0" destOrd="0" presId="urn:microsoft.com/office/officeart/2018/5/layout/IconLeafLabelList"/>
    <dgm:cxn modelId="{149DF358-C320-46D2-A795-4B9F9AA7CBED}" type="presOf" srcId="{48AD7B5E-80FF-4DBD-819F-28766CDD933A}" destId="{480D9CCD-886D-4718-B064-1613B5596E85}" srcOrd="0" destOrd="0" presId="urn:microsoft.com/office/officeart/2018/5/layout/IconLeafLabelList"/>
    <dgm:cxn modelId="{A76B7295-89EC-4692-90CA-7DEA0A8A30F6}" srcId="{33E2314C-7304-4F19-AFC0-B1EE70FF58DD}" destId="{8B1BD5C1-4693-4C8A-8866-F0CB6925ADE8}" srcOrd="0" destOrd="0" parTransId="{31ECD7F6-1690-4E68-860B-899777FA1EA3}" sibTransId="{DBA870E5-0EAB-4660-8FC4-185C99CC0244}"/>
    <dgm:cxn modelId="{92C6E4AA-76F2-4499-B00D-6E69D4C60E1B}" srcId="{33E2314C-7304-4F19-AFC0-B1EE70FF58DD}" destId="{C6116A22-A0C5-48D3-8418-D9491884EDFF}" srcOrd="4" destOrd="0" parTransId="{50BEAC47-DAA3-47ED-92CF-5BE981E1224D}" sibTransId="{991FBD23-BFFF-4B7E-A039-AD123410E612}"/>
    <dgm:cxn modelId="{80E944C9-E485-468E-81F9-ED12A3E19687}" type="presOf" srcId="{8B1BD5C1-4693-4C8A-8866-F0CB6925ADE8}" destId="{3686DB4A-0070-4932-A552-BA9EA8BF8702}" srcOrd="0" destOrd="0" presId="urn:microsoft.com/office/officeart/2018/5/layout/IconLeafLabelList"/>
    <dgm:cxn modelId="{680D7CD1-7CEE-417E-A895-13A0C584C82F}" type="presOf" srcId="{33E2314C-7304-4F19-AFC0-B1EE70FF58DD}" destId="{F613D6EC-C686-4D57-B99E-5BEA47BF9258}" srcOrd="0" destOrd="0" presId="urn:microsoft.com/office/officeart/2018/5/layout/IconLeafLabelList"/>
    <dgm:cxn modelId="{BEA115DC-D731-41BA-A153-C25626B405AF}" srcId="{33E2314C-7304-4F19-AFC0-B1EE70FF58DD}" destId="{C7AA37C3-19CB-4666-AC44-40B9DD3B3E4F}" srcOrd="3" destOrd="0" parTransId="{36BD0E11-FF43-4250-B948-061C44EA64CE}" sibTransId="{2C7EC2A1-2E5A-4074-BB69-FAACD4B1B83E}"/>
    <dgm:cxn modelId="{463F6CE2-10A7-4589-8B23-F19DF6F75A81}" srcId="{33E2314C-7304-4F19-AFC0-B1EE70FF58DD}" destId="{48AD7B5E-80FF-4DBD-819F-28766CDD933A}" srcOrd="1" destOrd="0" parTransId="{124A5E1B-5DA3-4A12-86F3-6D5D76029C9B}" sibTransId="{1396124E-04C4-4D4A-B0F0-078CD0D8D61A}"/>
    <dgm:cxn modelId="{BA296AE7-F799-48B5-9D74-813F7BC4BA61}" type="presParOf" srcId="{F613D6EC-C686-4D57-B99E-5BEA47BF9258}" destId="{9EF4C9DD-816D-40CF-A423-89EBA3C30969}" srcOrd="0" destOrd="0" presId="urn:microsoft.com/office/officeart/2018/5/layout/IconLeafLabelList"/>
    <dgm:cxn modelId="{1AD7F6B9-5BAD-4345-8297-21312D497189}" type="presParOf" srcId="{9EF4C9DD-816D-40CF-A423-89EBA3C30969}" destId="{E7229DA2-F789-4979-9535-362751851EC8}" srcOrd="0" destOrd="0" presId="urn:microsoft.com/office/officeart/2018/5/layout/IconLeafLabelList"/>
    <dgm:cxn modelId="{18A7DDA9-8353-4CDF-9FF2-F65A781C84C6}" type="presParOf" srcId="{9EF4C9DD-816D-40CF-A423-89EBA3C30969}" destId="{6F434DEF-8A05-4B8B-8171-E60850CCEE27}" srcOrd="1" destOrd="0" presId="urn:microsoft.com/office/officeart/2018/5/layout/IconLeafLabelList"/>
    <dgm:cxn modelId="{87DFFAB9-9AB4-46B1-977B-8314F72A06AB}" type="presParOf" srcId="{9EF4C9DD-816D-40CF-A423-89EBA3C30969}" destId="{4D995FCD-8D81-4F71-87BE-AC439B8EBA35}" srcOrd="2" destOrd="0" presId="urn:microsoft.com/office/officeart/2018/5/layout/IconLeafLabelList"/>
    <dgm:cxn modelId="{56D2C25A-47C9-49B9-9EB6-5AEE19333667}" type="presParOf" srcId="{9EF4C9DD-816D-40CF-A423-89EBA3C30969}" destId="{3686DB4A-0070-4932-A552-BA9EA8BF8702}" srcOrd="3" destOrd="0" presId="urn:microsoft.com/office/officeart/2018/5/layout/IconLeafLabelList"/>
    <dgm:cxn modelId="{FA70CFC1-272B-46EF-A0E2-B2B462D3C945}" type="presParOf" srcId="{F613D6EC-C686-4D57-B99E-5BEA47BF9258}" destId="{BAAD5209-C5AC-43B5-AF75-3E045F5E859C}" srcOrd="1" destOrd="0" presId="urn:microsoft.com/office/officeart/2018/5/layout/IconLeafLabelList"/>
    <dgm:cxn modelId="{84D2446C-A72E-48BE-A9ED-DFE90242E8EF}" type="presParOf" srcId="{F613D6EC-C686-4D57-B99E-5BEA47BF9258}" destId="{FD03422E-100E-4431-B0E8-3E81B1813ABC}" srcOrd="2" destOrd="0" presId="urn:microsoft.com/office/officeart/2018/5/layout/IconLeafLabelList"/>
    <dgm:cxn modelId="{7E54ED3C-1AB9-44BB-9352-09E612A400BC}" type="presParOf" srcId="{FD03422E-100E-4431-B0E8-3E81B1813ABC}" destId="{D31D0F98-A230-4791-9A0B-EC0AE569F2FD}" srcOrd="0" destOrd="0" presId="urn:microsoft.com/office/officeart/2018/5/layout/IconLeafLabelList"/>
    <dgm:cxn modelId="{F620ACE8-B95A-40B7-A633-DB7F3A90F092}" type="presParOf" srcId="{FD03422E-100E-4431-B0E8-3E81B1813ABC}" destId="{563FC670-218D-4C56-AA9B-DBA8DB2E1540}" srcOrd="1" destOrd="0" presId="urn:microsoft.com/office/officeart/2018/5/layout/IconLeafLabelList"/>
    <dgm:cxn modelId="{73BA5E83-6C94-49BF-B947-0E7456CB7F4D}" type="presParOf" srcId="{FD03422E-100E-4431-B0E8-3E81B1813ABC}" destId="{43CF3C65-CEEC-452E-8FCD-034B4CBA8F70}" srcOrd="2" destOrd="0" presId="urn:microsoft.com/office/officeart/2018/5/layout/IconLeafLabelList"/>
    <dgm:cxn modelId="{44A08AA2-E72F-487A-9170-36D09F086008}" type="presParOf" srcId="{FD03422E-100E-4431-B0E8-3E81B1813ABC}" destId="{480D9CCD-886D-4718-B064-1613B5596E85}" srcOrd="3" destOrd="0" presId="urn:microsoft.com/office/officeart/2018/5/layout/IconLeafLabelList"/>
    <dgm:cxn modelId="{BC8BC5BB-4953-4370-A421-A48511279E0F}" type="presParOf" srcId="{F613D6EC-C686-4D57-B99E-5BEA47BF9258}" destId="{0C417203-17E3-46BC-A4C4-5F9FF360ABB2}" srcOrd="3" destOrd="0" presId="urn:microsoft.com/office/officeart/2018/5/layout/IconLeafLabelList"/>
    <dgm:cxn modelId="{47CCB562-55C8-4B84-BFF9-CA5F33B0A56B}" type="presParOf" srcId="{F613D6EC-C686-4D57-B99E-5BEA47BF9258}" destId="{9C77AA0F-E317-42A2-8F22-E3394754E0CC}" srcOrd="4" destOrd="0" presId="urn:microsoft.com/office/officeart/2018/5/layout/IconLeafLabelList"/>
    <dgm:cxn modelId="{E755E11B-B14E-4E34-B299-D887DF24BCB1}" type="presParOf" srcId="{9C77AA0F-E317-42A2-8F22-E3394754E0CC}" destId="{D795F787-18E6-4121-A19C-16B78CEEB66B}" srcOrd="0" destOrd="0" presId="urn:microsoft.com/office/officeart/2018/5/layout/IconLeafLabelList"/>
    <dgm:cxn modelId="{6507EEE5-FE32-4687-9327-9012A9575173}" type="presParOf" srcId="{9C77AA0F-E317-42A2-8F22-E3394754E0CC}" destId="{AC3FBB33-922A-4518-A3BA-4F002F7BEFDD}" srcOrd="1" destOrd="0" presId="urn:microsoft.com/office/officeart/2018/5/layout/IconLeafLabelList"/>
    <dgm:cxn modelId="{BE41616A-E0E5-4332-A742-A78D7DDD9057}" type="presParOf" srcId="{9C77AA0F-E317-42A2-8F22-E3394754E0CC}" destId="{C1538293-E2CD-4F0C-9196-04641DB0E3BF}" srcOrd="2" destOrd="0" presId="urn:microsoft.com/office/officeart/2018/5/layout/IconLeafLabelList"/>
    <dgm:cxn modelId="{4F74CFF3-5337-4B3A-814F-744860A5ADA5}" type="presParOf" srcId="{9C77AA0F-E317-42A2-8F22-E3394754E0CC}" destId="{4E8A18A2-377F-4C87-B2D5-2B545D1CC3E6}" srcOrd="3" destOrd="0" presId="urn:microsoft.com/office/officeart/2018/5/layout/IconLeafLabelList"/>
    <dgm:cxn modelId="{EED67CA6-4DD4-4FCA-8DF5-BECA72ABDADE}" type="presParOf" srcId="{F613D6EC-C686-4D57-B99E-5BEA47BF9258}" destId="{CB7CA1D0-1EDA-464D-A5ED-385A5726DCE6}" srcOrd="5" destOrd="0" presId="urn:microsoft.com/office/officeart/2018/5/layout/IconLeafLabelList"/>
    <dgm:cxn modelId="{AEE6CE1A-DBB3-4A70-B812-041111CCDC47}" type="presParOf" srcId="{F613D6EC-C686-4D57-B99E-5BEA47BF9258}" destId="{EF43DAA7-35CA-4B29-A93D-599E180F683D}" srcOrd="6" destOrd="0" presId="urn:microsoft.com/office/officeart/2018/5/layout/IconLeafLabelList"/>
    <dgm:cxn modelId="{040ECD40-F86F-4431-97AA-5C2DD0CB0B2F}" type="presParOf" srcId="{EF43DAA7-35CA-4B29-A93D-599E180F683D}" destId="{98738EB8-E9A4-411D-90CD-150C889F3C2F}" srcOrd="0" destOrd="0" presId="urn:microsoft.com/office/officeart/2018/5/layout/IconLeafLabelList"/>
    <dgm:cxn modelId="{F35A4D1A-9A18-48B9-95CD-110A9DCFEDEF}" type="presParOf" srcId="{EF43DAA7-35CA-4B29-A93D-599E180F683D}" destId="{B7B9A606-956A-4F4E-99CA-45D2CBEFB8F7}" srcOrd="1" destOrd="0" presId="urn:microsoft.com/office/officeart/2018/5/layout/IconLeafLabelList"/>
    <dgm:cxn modelId="{3E76149B-2CA6-4818-84A6-4B874F25DB4C}" type="presParOf" srcId="{EF43DAA7-35CA-4B29-A93D-599E180F683D}" destId="{20BA72F5-EE88-4402-A1D8-6FE853D364C9}" srcOrd="2" destOrd="0" presId="urn:microsoft.com/office/officeart/2018/5/layout/IconLeafLabelList"/>
    <dgm:cxn modelId="{19BA89C4-4A8F-4FA3-8799-43146E4BF830}" type="presParOf" srcId="{EF43DAA7-35CA-4B29-A93D-599E180F683D}" destId="{5B688A45-F9B4-4B5D-ACFC-1192D06DF6CF}" srcOrd="3" destOrd="0" presId="urn:microsoft.com/office/officeart/2018/5/layout/IconLeafLabelList"/>
    <dgm:cxn modelId="{85A27E4D-DA63-4A0A-BD47-1E252A456FBE}" type="presParOf" srcId="{F613D6EC-C686-4D57-B99E-5BEA47BF9258}" destId="{794350E6-AE6F-49B1-B3B0-0789C559A383}" srcOrd="7" destOrd="0" presId="urn:microsoft.com/office/officeart/2018/5/layout/IconLeafLabelList"/>
    <dgm:cxn modelId="{9D813A4E-4F43-49CC-8B04-EAFB7E93DFFC}" type="presParOf" srcId="{F613D6EC-C686-4D57-B99E-5BEA47BF9258}" destId="{E9140F47-3D59-460C-8D49-398F5A04141D}" srcOrd="8" destOrd="0" presId="urn:microsoft.com/office/officeart/2018/5/layout/IconLeafLabelList"/>
    <dgm:cxn modelId="{72431A48-35AC-48C1-9012-53B54EFEBBD1}" type="presParOf" srcId="{E9140F47-3D59-460C-8D49-398F5A04141D}" destId="{AB5CAB73-55AE-48EC-ADC6-EFF7F5039F2A}" srcOrd="0" destOrd="0" presId="urn:microsoft.com/office/officeart/2018/5/layout/IconLeafLabelList"/>
    <dgm:cxn modelId="{30033510-8666-43F3-A44A-0FBCCEFB23C6}" type="presParOf" srcId="{E9140F47-3D59-460C-8D49-398F5A04141D}" destId="{36377577-573E-4EC2-A08A-22FC1DB4C7BB}" srcOrd="1" destOrd="0" presId="urn:microsoft.com/office/officeart/2018/5/layout/IconLeafLabelList"/>
    <dgm:cxn modelId="{666D6FAF-C835-4E05-83F3-5830E41EE89C}" type="presParOf" srcId="{E9140F47-3D59-460C-8D49-398F5A04141D}" destId="{B1990477-9FB1-4961-AB56-EA947BA59ED7}" srcOrd="2" destOrd="0" presId="urn:microsoft.com/office/officeart/2018/5/layout/IconLeafLabelList"/>
    <dgm:cxn modelId="{58D9B2B9-3279-4521-A6A3-3B244AA08813}" type="presParOf" srcId="{E9140F47-3D59-460C-8D49-398F5A04141D}" destId="{B4CC1E03-91B6-428D-A80C-03376385FDA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89771E-BCFD-4869-9568-A102370A7B1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8CB1DA-2ABD-48BD-B631-10157739EF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Prioritization is a key cost control technique in Agile projects.</a:t>
          </a:r>
        </a:p>
      </dgm:t>
    </dgm:pt>
    <dgm:pt modelId="{E2A389F8-3A32-4DA7-B93A-812AC8D77D63}" type="parTrans" cxnId="{59A99B4D-B7E6-48B1-946A-257FBAB7BC50}">
      <dgm:prSet/>
      <dgm:spPr/>
      <dgm:t>
        <a:bodyPr/>
        <a:lstStyle/>
        <a:p>
          <a:endParaRPr lang="en-US"/>
        </a:p>
      </dgm:t>
    </dgm:pt>
    <dgm:pt modelId="{573C3195-AC10-4872-A311-28F2B26F4687}" type="sibTrans" cxnId="{59A99B4D-B7E6-48B1-946A-257FBAB7BC50}">
      <dgm:prSet/>
      <dgm:spPr/>
      <dgm:t>
        <a:bodyPr/>
        <a:lstStyle/>
        <a:p>
          <a:endParaRPr lang="en-US"/>
        </a:p>
      </dgm:t>
    </dgm:pt>
    <dgm:pt modelId="{2E17E26F-8C36-48B8-80B5-FC12C962DB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team should focus on delivering the user stories that will provide the most value to the customer first.</a:t>
          </a:r>
        </a:p>
      </dgm:t>
    </dgm:pt>
    <dgm:pt modelId="{A88D8AED-CD9E-46B5-8E4D-A2BC7C8DC502}" type="parTrans" cxnId="{7658FF62-3E93-4DA5-9E66-26D73A142E53}">
      <dgm:prSet/>
      <dgm:spPr/>
      <dgm:t>
        <a:bodyPr/>
        <a:lstStyle/>
        <a:p>
          <a:endParaRPr lang="en-US"/>
        </a:p>
      </dgm:t>
    </dgm:pt>
    <dgm:pt modelId="{6645D54A-C398-4415-8001-EC4A4564CE6B}" type="sibTrans" cxnId="{7658FF62-3E93-4DA5-9E66-26D73A142E53}">
      <dgm:prSet/>
      <dgm:spPr/>
      <dgm:t>
        <a:bodyPr/>
        <a:lstStyle/>
        <a:p>
          <a:endParaRPr lang="en-US"/>
        </a:p>
      </dgm:t>
    </dgm:pt>
    <dgm:pt modelId="{94BF42F0-F463-4C47-8D57-5A0D518098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will help to ensure that the project is delivering a return on investment (ROI).</a:t>
          </a:r>
        </a:p>
      </dgm:t>
    </dgm:pt>
    <dgm:pt modelId="{2B4D6E44-73DB-4613-B677-144D8F761572}" type="parTrans" cxnId="{DB9DB6F6-0388-4C16-BF4D-E05F0EE7AD3A}">
      <dgm:prSet/>
      <dgm:spPr/>
      <dgm:t>
        <a:bodyPr/>
        <a:lstStyle/>
        <a:p>
          <a:endParaRPr lang="en-US"/>
        </a:p>
      </dgm:t>
    </dgm:pt>
    <dgm:pt modelId="{774FB199-8682-4F8C-B471-0B5FC5279745}" type="sibTrans" cxnId="{DB9DB6F6-0388-4C16-BF4D-E05F0EE7AD3A}">
      <dgm:prSet/>
      <dgm:spPr/>
      <dgm:t>
        <a:bodyPr/>
        <a:lstStyle/>
        <a:p>
          <a:endParaRPr lang="en-US"/>
        </a:p>
      </dgm:t>
    </dgm:pt>
    <dgm:pt modelId="{FB376F57-A441-4F99-94AF-6AC595443609}" type="pres">
      <dgm:prSet presAssocID="{C089771E-BCFD-4869-9568-A102370A7B1A}" presName="root" presStyleCnt="0">
        <dgm:presLayoutVars>
          <dgm:dir/>
          <dgm:resizeHandles val="exact"/>
        </dgm:presLayoutVars>
      </dgm:prSet>
      <dgm:spPr/>
    </dgm:pt>
    <dgm:pt modelId="{47F0429B-78C7-45D1-97EA-521F31306A47}" type="pres">
      <dgm:prSet presAssocID="{1B8CB1DA-2ABD-48BD-B631-10157739EF8E}" presName="compNode" presStyleCnt="0"/>
      <dgm:spPr/>
    </dgm:pt>
    <dgm:pt modelId="{5A5F339F-5E24-469B-A16A-33CC8E41B5D4}" type="pres">
      <dgm:prSet presAssocID="{1B8CB1DA-2ABD-48BD-B631-10157739EF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22C1BB0-DA45-4B94-B249-63E64561F1AE}" type="pres">
      <dgm:prSet presAssocID="{1B8CB1DA-2ABD-48BD-B631-10157739EF8E}" presName="spaceRect" presStyleCnt="0"/>
      <dgm:spPr/>
    </dgm:pt>
    <dgm:pt modelId="{041E2E39-CECB-4D8D-B72F-AA42DD3D06CD}" type="pres">
      <dgm:prSet presAssocID="{1B8CB1DA-2ABD-48BD-B631-10157739EF8E}" presName="textRect" presStyleLbl="revTx" presStyleIdx="0" presStyleCnt="3">
        <dgm:presLayoutVars>
          <dgm:chMax val="1"/>
          <dgm:chPref val="1"/>
        </dgm:presLayoutVars>
      </dgm:prSet>
      <dgm:spPr/>
    </dgm:pt>
    <dgm:pt modelId="{FB92D98E-3AF9-48BE-84E5-265F9CEBCF24}" type="pres">
      <dgm:prSet presAssocID="{573C3195-AC10-4872-A311-28F2B26F4687}" presName="sibTrans" presStyleCnt="0"/>
      <dgm:spPr/>
    </dgm:pt>
    <dgm:pt modelId="{52199A2F-D48C-45E9-914C-5E4479ED7B75}" type="pres">
      <dgm:prSet presAssocID="{2E17E26F-8C36-48B8-80B5-FC12C962DBC5}" presName="compNode" presStyleCnt="0"/>
      <dgm:spPr/>
    </dgm:pt>
    <dgm:pt modelId="{536FA49B-6E80-4F26-ADC5-7E589813D0AA}" type="pres">
      <dgm:prSet presAssocID="{2E17E26F-8C36-48B8-80B5-FC12C962DB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E50B4D9-62A2-46E5-8D87-F8DD8D7A0042}" type="pres">
      <dgm:prSet presAssocID="{2E17E26F-8C36-48B8-80B5-FC12C962DBC5}" presName="spaceRect" presStyleCnt="0"/>
      <dgm:spPr/>
    </dgm:pt>
    <dgm:pt modelId="{160EB9FA-2213-4420-AEDC-637B1DA02305}" type="pres">
      <dgm:prSet presAssocID="{2E17E26F-8C36-48B8-80B5-FC12C962DBC5}" presName="textRect" presStyleLbl="revTx" presStyleIdx="1" presStyleCnt="3">
        <dgm:presLayoutVars>
          <dgm:chMax val="1"/>
          <dgm:chPref val="1"/>
        </dgm:presLayoutVars>
      </dgm:prSet>
      <dgm:spPr/>
    </dgm:pt>
    <dgm:pt modelId="{D582420D-9D0E-4749-A8BE-3A285CEB7EB1}" type="pres">
      <dgm:prSet presAssocID="{6645D54A-C398-4415-8001-EC4A4564CE6B}" presName="sibTrans" presStyleCnt="0"/>
      <dgm:spPr/>
    </dgm:pt>
    <dgm:pt modelId="{8F309734-BDAC-49E6-AE66-BFFDE2E75982}" type="pres">
      <dgm:prSet presAssocID="{94BF42F0-F463-4C47-8D57-5A0D51809865}" presName="compNode" presStyleCnt="0"/>
      <dgm:spPr/>
    </dgm:pt>
    <dgm:pt modelId="{2D734BD5-4F73-4D80-A347-DD7F1D08394A}" type="pres">
      <dgm:prSet presAssocID="{94BF42F0-F463-4C47-8D57-5A0D518098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5825E98-8DF3-4BC9-9693-7E8E40573ACE}" type="pres">
      <dgm:prSet presAssocID="{94BF42F0-F463-4C47-8D57-5A0D51809865}" presName="spaceRect" presStyleCnt="0"/>
      <dgm:spPr/>
    </dgm:pt>
    <dgm:pt modelId="{A839D108-1953-40A6-B5E7-AFDD2B0B9EEC}" type="pres">
      <dgm:prSet presAssocID="{94BF42F0-F463-4C47-8D57-5A0D518098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0A0C808-038E-4316-A1ED-0B55D8E19C2C}" type="presOf" srcId="{1B8CB1DA-2ABD-48BD-B631-10157739EF8E}" destId="{041E2E39-CECB-4D8D-B72F-AA42DD3D06CD}" srcOrd="0" destOrd="0" presId="urn:microsoft.com/office/officeart/2018/2/layout/IconLabelList"/>
    <dgm:cxn modelId="{09FE762B-14CE-45A3-A988-84FF80561573}" type="presOf" srcId="{94BF42F0-F463-4C47-8D57-5A0D51809865}" destId="{A839D108-1953-40A6-B5E7-AFDD2B0B9EEC}" srcOrd="0" destOrd="0" presId="urn:microsoft.com/office/officeart/2018/2/layout/IconLabelList"/>
    <dgm:cxn modelId="{9A6BF95E-E023-4FF6-8979-76386951305C}" type="presOf" srcId="{2E17E26F-8C36-48B8-80B5-FC12C962DBC5}" destId="{160EB9FA-2213-4420-AEDC-637B1DA02305}" srcOrd="0" destOrd="0" presId="urn:microsoft.com/office/officeart/2018/2/layout/IconLabelList"/>
    <dgm:cxn modelId="{7658FF62-3E93-4DA5-9E66-26D73A142E53}" srcId="{C089771E-BCFD-4869-9568-A102370A7B1A}" destId="{2E17E26F-8C36-48B8-80B5-FC12C962DBC5}" srcOrd="1" destOrd="0" parTransId="{A88D8AED-CD9E-46B5-8E4D-A2BC7C8DC502}" sibTransId="{6645D54A-C398-4415-8001-EC4A4564CE6B}"/>
    <dgm:cxn modelId="{59A99B4D-B7E6-48B1-946A-257FBAB7BC50}" srcId="{C089771E-BCFD-4869-9568-A102370A7B1A}" destId="{1B8CB1DA-2ABD-48BD-B631-10157739EF8E}" srcOrd="0" destOrd="0" parTransId="{E2A389F8-3A32-4DA7-B93A-812AC8D77D63}" sibTransId="{573C3195-AC10-4872-A311-28F2B26F4687}"/>
    <dgm:cxn modelId="{F099E353-8111-42AE-AE4A-46484686F51C}" type="presOf" srcId="{C089771E-BCFD-4869-9568-A102370A7B1A}" destId="{FB376F57-A441-4F99-94AF-6AC595443609}" srcOrd="0" destOrd="0" presId="urn:microsoft.com/office/officeart/2018/2/layout/IconLabelList"/>
    <dgm:cxn modelId="{DB9DB6F6-0388-4C16-BF4D-E05F0EE7AD3A}" srcId="{C089771E-BCFD-4869-9568-A102370A7B1A}" destId="{94BF42F0-F463-4C47-8D57-5A0D51809865}" srcOrd="2" destOrd="0" parTransId="{2B4D6E44-73DB-4613-B677-144D8F761572}" sibTransId="{774FB199-8682-4F8C-B471-0B5FC5279745}"/>
    <dgm:cxn modelId="{73132BAD-B2B1-4144-9F04-E7EA826B622A}" type="presParOf" srcId="{FB376F57-A441-4F99-94AF-6AC595443609}" destId="{47F0429B-78C7-45D1-97EA-521F31306A47}" srcOrd="0" destOrd="0" presId="urn:microsoft.com/office/officeart/2018/2/layout/IconLabelList"/>
    <dgm:cxn modelId="{FE1F9AA8-24EB-4B63-8075-77C7D0A12198}" type="presParOf" srcId="{47F0429B-78C7-45D1-97EA-521F31306A47}" destId="{5A5F339F-5E24-469B-A16A-33CC8E41B5D4}" srcOrd="0" destOrd="0" presId="urn:microsoft.com/office/officeart/2018/2/layout/IconLabelList"/>
    <dgm:cxn modelId="{67D10381-CBEF-404E-ABC0-B44D8DA14E6C}" type="presParOf" srcId="{47F0429B-78C7-45D1-97EA-521F31306A47}" destId="{E22C1BB0-DA45-4B94-B249-63E64561F1AE}" srcOrd="1" destOrd="0" presId="urn:microsoft.com/office/officeart/2018/2/layout/IconLabelList"/>
    <dgm:cxn modelId="{A983D5A1-9C24-46A7-84C7-36BDA4F3D3DE}" type="presParOf" srcId="{47F0429B-78C7-45D1-97EA-521F31306A47}" destId="{041E2E39-CECB-4D8D-B72F-AA42DD3D06CD}" srcOrd="2" destOrd="0" presId="urn:microsoft.com/office/officeart/2018/2/layout/IconLabelList"/>
    <dgm:cxn modelId="{0E45111D-03CE-46CD-99BC-A80D3FCCB932}" type="presParOf" srcId="{FB376F57-A441-4F99-94AF-6AC595443609}" destId="{FB92D98E-3AF9-48BE-84E5-265F9CEBCF24}" srcOrd="1" destOrd="0" presId="urn:microsoft.com/office/officeart/2018/2/layout/IconLabelList"/>
    <dgm:cxn modelId="{D319FF0E-7334-441B-8FD6-47E9B5CD9794}" type="presParOf" srcId="{FB376F57-A441-4F99-94AF-6AC595443609}" destId="{52199A2F-D48C-45E9-914C-5E4479ED7B75}" srcOrd="2" destOrd="0" presId="urn:microsoft.com/office/officeart/2018/2/layout/IconLabelList"/>
    <dgm:cxn modelId="{5D9ED64F-B3D9-4B92-9FEA-A8110B5E10E5}" type="presParOf" srcId="{52199A2F-D48C-45E9-914C-5E4479ED7B75}" destId="{536FA49B-6E80-4F26-ADC5-7E589813D0AA}" srcOrd="0" destOrd="0" presId="urn:microsoft.com/office/officeart/2018/2/layout/IconLabelList"/>
    <dgm:cxn modelId="{A90F166A-267C-46DA-BC14-93A019C67F3E}" type="presParOf" srcId="{52199A2F-D48C-45E9-914C-5E4479ED7B75}" destId="{AE50B4D9-62A2-46E5-8D87-F8DD8D7A0042}" srcOrd="1" destOrd="0" presId="urn:microsoft.com/office/officeart/2018/2/layout/IconLabelList"/>
    <dgm:cxn modelId="{B1823A2B-DDD4-4CB7-86BD-E06959C9E7F8}" type="presParOf" srcId="{52199A2F-D48C-45E9-914C-5E4479ED7B75}" destId="{160EB9FA-2213-4420-AEDC-637B1DA02305}" srcOrd="2" destOrd="0" presId="urn:microsoft.com/office/officeart/2018/2/layout/IconLabelList"/>
    <dgm:cxn modelId="{7DC3BE46-EAE0-439C-84B6-683CD1A30379}" type="presParOf" srcId="{FB376F57-A441-4F99-94AF-6AC595443609}" destId="{D582420D-9D0E-4749-A8BE-3A285CEB7EB1}" srcOrd="3" destOrd="0" presId="urn:microsoft.com/office/officeart/2018/2/layout/IconLabelList"/>
    <dgm:cxn modelId="{33F1BCFC-BE5F-4C9C-8B49-76E3627B2CBC}" type="presParOf" srcId="{FB376F57-A441-4F99-94AF-6AC595443609}" destId="{8F309734-BDAC-49E6-AE66-BFFDE2E75982}" srcOrd="4" destOrd="0" presId="urn:microsoft.com/office/officeart/2018/2/layout/IconLabelList"/>
    <dgm:cxn modelId="{665C0DB8-AE8D-4AF8-8FA9-1B2D48D7622D}" type="presParOf" srcId="{8F309734-BDAC-49E6-AE66-BFFDE2E75982}" destId="{2D734BD5-4F73-4D80-A347-DD7F1D08394A}" srcOrd="0" destOrd="0" presId="urn:microsoft.com/office/officeart/2018/2/layout/IconLabelList"/>
    <dgm:cxn modelId="{65CE952E-64C4-4816-88EE-B7F54D9E988F}" type="presParOf" srcId="{8F309734-BDAC-49E6-AE66-BFFDE2E75982}" destId="{E5825E98-8DF3-4BC9-9693-7E8E40573ACE}" srcOrd="1" destOrd="0" presId="urn:microsoft.com/office/officeart/2018/2/layout/IconLabelList"/>
    <dgm:cxn modelId="{A433DEEF-94A9-4ED3-A19C-FD38D84F98B7}" type="presParOf" srcId="{8F309734-BDAC-49E6-AE66-BFFDE2E75982}" destId="{A839D108-1953-40A6-B5E7-AFDD2B0B9E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CF8D39-D808-4CBE-B1EB-1524D1B8C6E2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9A58B71-6FCA-4967-AA8D-B40A3B4E6609}">
      <dgm:prSet/>
      <dgm:spPr/>
      <dgm:t>
        <a:bodyPr/>
        <a:lstStyle/>
        <a:p>
          <a:r>
            <a:rPr lang="en-US"/>
            <a:t>Changing Requirements: Agile projects often face challenges due to evolving requirements, leading to uncertainty in cost estimation and control.</a:t>
          </a:r>
        </a:p>
      </dgm:t>
    </dgm:pt>
    <dgm:pt modelId="{3C598664-72E5-4186-BFCD-6163EACAFB76}" type="parTrans" cxnId="{E3FB9904-8449-45CB-AA34-7DC4F64670BC}">
      <dgm:prSet/>
      <dgm:spPr/>
      <dgm:t>
        <a:bodyPr/>
        <a:lstStyle/>
        <a:p>
          <a:endParaRPr lang="en-US"/>
        </a:p>
      </dgm:t>
    </dgm:pt>
    <dgm:pt modelId="{86DC6F0F-471C-482D-8D65-F4EA1EFCECA0}" type="sibTrans" cxnId="{E3FB9904-8449-45CB-AA34-7DC4F64670BC}">
      <dgm:prSet/>
      <dgm:spPr/>
      <dgm:t>
        <a:bodyPr/>
        <a:lstStyle/>
        <a:p>
          <a:endParaRPr lang="en-US"/>
        </a:p>
      </dgm:t>
    </dgm:pt>
    <dgm:pt modelId="{E602DEC9-DBA9-40AE-B62A-7695BF8F7B98}">
      <dgm:prSet/>
      <dgm:spPr/>
      <dgm:t>
        <a:bodyPr/>
        <a:lstStyle/>
        <a:p>
          <a:r>
            <a:rPr lang="en-US" dirty="0"/>
            <a:t>Resource Constraints: Limited resources, such as skilled team members or budgetary constraints, can impact cost management efforts in Agile projects.</a:t>
          </a:r>
        </a:p>
      </dgm:t>
    </dgm:pt>
    <dgm:pt modelId="{285DBFDA-DA9B-4542-95C3-E1B5B732CDBC}" type="parTrans" cxnId="{10914CB9-DDE1-4688-A1BF-DDDCA5DD3361}">
      <dgm:prSet/>
      <dgm:spPr/>
      <dgm:t>
        <a:bodyPr/>
        <a:lstStyle/>
        <a:p>
          <a:endParaRPr lang="en-US"/>
        </a:p>
      </dgm:t>
    </dgm:pt>
    <dgm:pt modelId="{94C1E02E-A105-47F1-B4D4-CD0B84BA4E28}" type="sibTrans" cxnId="{10914CB9-DDE1-4688-A1BF-DDDCA5DD3361}">
      <dgm:prSet/>
      <dgm:spPr/>
      <dgm:t>
        <a:bodyPr/>
        <a:lstStyle/>
        <a:p>
          <a:endParaRPr lang="en-US"/>
        </a:p>
      </dgm:t>
    </dgm:pt>
    <dgm:pt modelId="{D8F83CE0-FB48-4E7B-BE07-E616B4FEDF65}" type="pres">
      <dgm:prSet presAssocID="{0BCF8D39-D808-4CBE-B1EB-1524D1B8C6E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529C13-E4B8-4FF0-B1A4-59EBA444996C}" type="pres">
      <dgm:prSet presAssocID="{B9A58B71-6FCA-4967-AA8D-B40A3B4E6609}" presName="hierRoot1" presStyleCnt="0"/>
      <dgm:spPr/>
    </dgm:pt>
    <dgm:pt modelId="{70B791BD-F0DB-404F-A453-CBDA42D1DEAB}" type="pres">
      <dgm:prSet presAssocID="{B9A58B71-6FCA-4967-AA8D-B40A3B4E6609}" presName="composite" presStyleCnt="0"/>
      <dgm:spPr/>
    </dgm:pt>
    <dgm:pt modelId="{FB5329AC-8138-49F9-BB97-68F6165E76AE}" type="pres">
      <dgm:prSet presAssocID="{B9A58B71-6FCA-4967-AA8D-B40A3B4E6609}" presName="background" presStyleLbl="node0" presStyleIdx="0" presStyleCnt="2"/>
      <dgm:spPr/>
    </dgm:pt>
    <dgm:pt modelId="{0B2E382C-A49E-4F84-99E8-DC99CE88AB23}" type="pres">
      <dgm:prSet presAssocID="{B9A58B71-6FCA-4967-AA8D-B40A3B4E6609}" presName="text" presStyleLbl="fgAcc0" presStyleIdx="0" presStyleCnt="2">
        <dgm:presLayoutVars>
          <dgm:chPref val="3"/>
        </dgm:presLayoutVars>
      </dgm:prSet>
      <dgm:spPr/>
    </dgm:pt>
    <dgm:pt modelId="{023B755B-2D17-414C-B878-4650AC5A7A2F}" type="pres">
      <dgm:prSet presAssocID="{B9A58B71-6FCA-4967-AA8D-B40A3B4E6609}" presName="hierChild2" presStyleCnt="0"/>
      <dgm:spPr/>
    </dgm:pt>
    <dgm:pt modelId="{B68C8958-F42D-427D-8E56-DC2912066C43}" type="pres">
      <dgm:prSet presAssocID="{E602DEC9-DBA9-40AE-B62A-7695BF8F7B98}" presName="hierRoot1" presStyleCnt="0"/>
      <dgm:spPr/>
    </dgm:pt>
    <dgm:pt modelId="{F92437D8-03FA-4997-BDDF-25ACDC0CB5AD}" type="pres">
      <dgm:prSet presAssocID="{E602DEC9-DBA9-40AE-B62A-7695BF8F7B98}" presName="composite" presStyleCnt="0"/>
      <dgm:spPr/>
    </dgm:pt>
    <dgm:pt modelId="{04D4E329-F511-4DE7-880D-C7AC4D2D469C}" type="pres">
      <dgm:prSet presAssocID="{E602DEC9-DBA9-40AE-B62A-7695BF8F7B98}" presName="background" presStyleLbl="node0" presStyleIdx="1" presStyleCnt="2"/>
      <dgm:spPr/>
    </dgm:pt>
    <dgm:pt modelId="{E4CA047D-3101-4D01-A726-A167538949C6}" type="pres">
      <dgm:prSet presAssocID="{E602DEC9-DBA9-40AE-B62A-7695BF8F7B98}" presName="text" presStyleLbl="fgAcc0" presStyleIdx="1" presStyleCnt="2">
        <dgm:presLayoutVars>
          <dgm:chPref val="3"/>
        </dgm:presLayoutVars>
      </dgm:prSet>
      <dgm:spPr/>
    </dgm:pt>
    <dgm:pt modelId="{64876364-2A1A-4186-BD10-1B77851294D6}" type="pres">
      <dgm:prSet presAssocID="{E602DEC9-DBA9-40AE-B62A-7695BF8F7B98}" presName="hierChild2" presStyleCnt="0"/>
      <dgm:spPr/>
    </dgm:pt>
  </dgm:ptLst>
  <dgm:cxnLst>
    <dgm:cxn modelId="{E3FB9904-8449-45CB-AA34-7DC4F64670BC}" srcId="{0BCF8D39-D808-4CBE-B1EB-1524D1B8C6E2}" destId="{B9A58B71-6FCA-4967-AA8D-B40A3B4E6609}" srcOrd="0" destOrd="0" parTransId="{3C598664-72E5-4186-BFCD-6163EACAFB76}" sibTransId="{86DC6F0F-471C-482D-8D65-F4EA1EFCECA0}"/>
    <dgm:cxn modelId="{99E86244-0850-4953-B7E5-2EF911B4C060}" type="presOf" srcId="{B9A58B71-6FCA-4967-AA8D-B40A3B4E6609}" destId="{0B2E382C-A49E-4F84-99E8-DC99CE88AB23}" srcOrd="0" destOrd="0" presId="urn:microsoft.com/office/officeart/2005/8/layout/hierarchy1"/>
    <dgm:cxn modelId="{DF755D93-62C7-483B-A0D9-0F492CF12C28}" type="presOf" srcId="{0BCF8D39-D808-4CBE-B1EB-1524D1B8C6E2}" destId="{D8F83CE0-FB48-4E7B-BE07-E616B4FEDF65}" srcOrd="0" destOrd="0" presId="urn:microsoft.com/office/officeart/2005/8/layout/hierarchy1"/>
    <dgm:cxn modelId="{A4D2B1A1-E89B-4E10-850D-4DCB3A857D5F}" type="presOf" srcId="{E602DEC9-DBA9-40AE-B62A-7695BF8F7B98}" destId="{E4CA047D-3101-4D01-A726-A167538949C6}" srcOrd="0" destOrd="0" presId="urn:microsoft.com/office/officeart/2005/8/layout/hierarchy1"/>
    <dgm:cxn modelId="{10914CB9-DDE1-4688-A1BF-DDDCA5DD3361}" srcId="{0BCF8D39-D808-4CBE-B1EB-1524D1B8C6E2}" destId="{E602DEC9-DBA9-40AE-B62A-7695BF8F7B98}" srcOrd="1" destOrd="0" parTransId="{285DBFDA-DA9B-4542-95C3-E1B5B732CDBC}" sibTransId="{94C1E02E-A105-47F1-B4D4-CD0B84BA4E28}"/>
    <dgm:cxn modelId="{EC9BC21F-10A6-4A87-BD48-E3017BA9AC0B}" type="presParOf" srcId="{D8F83CE0-FB48-4E7B-BE07-E616B4FEDF65}" destId="{D0529C13-E4B8-4FF0-B1A4-59EBA444996C}" srcOrd="0" destOrd="0" presId="urn:microsoft.com/office/officeart/2005/8/layout/hierarchy1"/>
    <dgm:cxn modelId="{DB8394A7-570D-488C-943F-59331D3BFDFD}" type="presParOf" srcId="{D0529C13-E4B8-4FF0-B1A4-59EBA444996C}" destId="{70B791BD-F0DB-404F-A453-CBDA42D1DEAB}" srcOrd="0" destOrd="0" presId="urn:microsoft.com/office/officeart/2005/8/layout/hierarchy1"/>
    <dgm:cxn modelId="{3A013B51-BBE3-432D-B74A-7E8CE68E67B5}" type="presParOf" srcId="{70B791BD-F0DB-404F-A453-CBDA42D1DEAB}" destId="{FB5329AC-8138-49F9-BB97-68F6165E76AE}" srcOrd="0" destOrd="0" presId="urn:microsoft.com/office/officeart/2005/8/layout/hierarchy1"/>
    <dgm:cxn modelId="{6E884557-4891-4C00-8431-92356F4D2623}" type="presParOf" srcId="{70B791BD-F0DB-404F-A453-CBDA42D1DEAB}" destId="{0B2E382C-A49E-4F84-99E8-DC99CE88AB23}" srcOrd="1" destOrd="0" presId="urn:microsoft.com/office/officeart/2005/8/layout/hierarchy1"/>
    <dgm:cxn modelId="{C81B2E9B-1EDD-4510-9DE3-36F5DEF57693}" type="presParOf" srcId="{D0529C13-E4B8-4FF0-B1A4-59EBA444996C}" destId="{023B755B-2D17-414C-B878-4650AC5A7A2F}" srcOrd="1" destOrd="0" presId="urn:microsoft.com/office/officeart/2005/8/layout/hierarchy1"/>
    <dgm:cxn modelId="{9462B1E6-3281-46F6-9F75-308510A58DE1}" type="presParOf" srcId="{D8F83CE0-FB48-4E7B-BE07-E616B4FEDF65}" destId="{B68C8958-F42D-427D-8E56-DC2912066C43}" srcOrd="1" destOrd="0" presId="urn:microsoft.com/office/officeart/2005/8/layout/hierarchy1"/>
    <dgm:cxn modelId="{CD70E267-15F2-4088-BFCD-DEE9B6052D53}" type="presParOf" srcId="{B68C8958-F42D-427D-8E56-DC2912066C43}" destId="{F92437D8-03FA-4997-BDDF-25ACDC0CB5AD}" srcOrd="0" destOrd="0" presId="urn:microsoft.com/office/officeart/2005/8/layout/hierarchy1"/>
    <dgm:cxn modelId="{A7A884A4-AB84-4FCE-A071-4C9128829BC0}" type="presParOf" srcId="{F92437D8-03FA-4997-BDDF-25ACDC0CB5AD}" destId="{04D4E329-F511-4DE7-880D-C7AC4D2D469C}" srcOrd="0" destOrd="0" presId="urn:microsoft.com/office/officeart/2005/8/layout/hierarchy1"/>
    <dgm:cxn modelId="{BB1832A6-7C9C-40D7-8452-E060A16A2272}" type="presParOf" srcId="{F92437D8-03FA-4997-BDDF-25ACDC0CB5AD}" destId="{E4CA047D-3101-4D01-A726-A167538949C6}" srcOrd="1" destOrd="0" presId="urn:microsoft.com/office/officeart/2005/8/layout/hierarchy1"/>
    <dgm:cxn modelId="{481919C2-03C5-42F9-87BA-D76A33833417}" type="presParOf" srcId="{B68C8958-F42D-427D-8E56-DC2912066C43}" destId="{64876364-2A1A-4186-BD10-1B77851294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CE597-4E8E-4721-908A-DA2F542CD4D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5BA89-2C31-4F19-9D63-5879504B7DBF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Agile is a project management methodology that focuses on iterative development and continuous improvement.</a:t>
          </a:r>
        </a:p>
      </dsp:txBody>
      <dsp:txXfrm>
        <a:off x="100682" y="2427484"/>
        <a:ext cx="2370489" cy="720000"/>
      </dsp:txXfrm>
    </dsp:sp>
    <dsp:sp modelId="{9A5BDC80-002F-473F-B50C-A4F7FF97BD4F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55395-5D30-4043-A9CB-3D8C9BCC9B2B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 breaks down projects into smaller, manageable pieces called sprints.</a:t>
          </a:r>
        </a:p>
      </dsp:txBody>
      <dsp:txXfrm>
        <a:off x="2886007" y="2427484"/>
        <a:ext cx="2370489" cy="720000"/>
      </dsp:txXfrm>
    </dsp:sp>
    <dsp:sp modelId="{E0BDB019-B176-4905-A0A0-01804FA87F48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2CCE7-138F-44F1-BE1F-95DC1DC04476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Each sprint has a defined set of goals and deliverables.</a:t>
          </a:r>
        </a:p>
      </dsp:txBody>
      <dsp:txXfrm>
        <a:off x="5671332" y="2427484"/>
        <a:ext cx="2370489" cy="720000"/>
      </dsp:txXfrm>
    </dsp:sp>
    <dsp:sp modelId="{58C2199D-7514-41A2-AEF1-CEA8E4DEFFE8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D8571-FC4B-4C01-8314-AF7BC2D56DAE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team works closely with stakeholders throughout the project to ensure that the final product meets their needs.</a:t>
          </a: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29DA2-F789-4979-9535-362751851EC8}">
      <dsp:nvSpPr>
        <dsp:cNvPr id="0" name=""/>
        <dsp:cNvSpPr/>
      </dsp:nvSpPr>
      <dsp:spPr>
        <a:xfrm>
          <a:off x="68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34DEF-8A05-4B8B-8171-E60850CCEE27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6DB4A-0070-4932-A552-BA9EA8BF8702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There are several alternative methods for estimating costs in Agile projects.</a:t>
          </a:r>
        </a:p>
      </dsp:txBody>
      <dsp:txXfrm>
        <a:off x="333914" y="2456402"/>
        <a:ext cx="1800000" cy="720000"/>
      </dsp:txXfrm>
    </dsp:sp>
    <dsp:sp modelId="{D31D0F98-A230-4791-9A0B-EC0AE569F2FD}">
      <dsp:nvSpPr>
        <dsp:cNvPr id="0" name=""/>
        <dsp:cNvSpPr/>
      </dsp:nvSpPr>
      <dsp:spPr>
        <a:xfrm>
          <a:off x="279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FC670-218D-4C56-AA9B-DBA8DB2E1540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D9CCD-886D-4718-B064-1613B5596E85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Some popular techniques include:</a:t>
          </a:r>
        </a:p>
      </dsp:txBody>
      <dsp:txXfrm>
        <a:off x="2448914" y="2456402"/>
        <a:ext cx="1800000" cy="720000"/>
      </dsp:txXfrm>
    </dsp:sp>
    <dsp:sp modelId="{D795F787-18E6-4121-A19C-16B78CEEB66B}">
      <dsp:nvSpPr>
        <dsp:cNvPr id="0" name=""/>
        <dsp:cNvSpPr/>
      </dsp:nvSpPr>
      <dsp:spPr>
        <a:xfrm>
          <a:off x="491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FBB33-922A-4518-A3BA-4F002F7BEFDD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A18A2-377F-4C87-B2D5-2B545D1CC3E6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Planning Poker</a:t>
          </a:r>
        </a:p>
      </dsp:txBody>
      <dsp:txXfrm>
        <a:off x="4563914" y="2456402"/>
        <a:ext cx="1800000" cy="720000"/>
      </dsp:txXfrm>
    </dsp:sp>
    <dsp:sp modelId="{98738EB8-E9A4-411D-90CD-150C889F3C2F}">
      <dsp:nvSpPr>
        <dsp:cNvPr id="0" name=""/>
        <dsp:cNvSpPr/>
      </dsp:nvSpPr>
      <dsp:spPr>
        <a:xfrm>
          <a:off x="7029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9A606-956A-4F4E-99CA-45D2CBEFB8F7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88A45-F9B4-4B5D-ACFC-1192D06DF6CF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T-shirt sizing</a:t>
          </a:r>
        </a:p>
      </dsp:txBody>
      <dsp:txXfrm>
        <a:off x="6678914" y="2456402"/>
        <a:ext cx="1800000" cy="720000"/>
      </dsp:txXfrm>
    </dsp:sp>
    <dsp:sp modelId="{AB5CAB73-55AE-48EC-ADC6-EFF7F5039F2A}">
      <dsp:nvSpPr>
        <dsp:cNvPr id="0" name=""/>
        <dsp:cNvSpPr/>
      </dsp:nvSpPr>
      <dsp:spPr>
        <a:xfrm>
          <a:off x="9144914" y="101640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77577-573E-4EC2-A08A-22FC1DB4C7BB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C1E03-91B6-428D-A80C-03376385FDAB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Relative estimation</a:t>
          </a:r>
        </a:p>
      </dsp:txBody>
      <dsp:txXfrm>
        <a:off x="8793914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F339F-5E24-469B-A16A-33CC8E41B5D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E2E39-CECB-4D8D-B72F-AA42DD3D06C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Prioritization is a key cost control technique in Agile projects.</a:t>
          </a:r>
        </a:p>
      </dsp:txBody>
      <dsp:txXfrm>
        <a:off x="417971" y="2644140"/>
        <a:ext cx="2889450" cy="720000"/>
      </dsp:txXfrm>
    </dsp:sp>
    <dsp:sp modelId="{536FA49B-6E80-4F26-ADC5-7E589813D0AA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EB9FA-2213-4420-AEDC-637B1DA02305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team should focus on delivering the user stories that will provide the most value to the customer first.</a:t>
          </a:r>
        </a:p>
      </dsp:txBody>
      <dsp:txXfrm>
        <a:off x="3813075" y="2644140"/>
        <a:ext cx="2889450" cy="720000"/>
      </dsp:txXfrm>
    </dsp:sp>
    <dsp:sp modelId="{2D734BD5-4F73-4D80-A347-DD7F1D08394A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9D108-1953-40A6-B5E7-AFDD2B0B9EEC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This will help to ensure that the project is delivering a return on investment (ROI).</a:t>
          </a:r>
        </a:p>
      </dsp:txBody>
      <dsp:txXfrm>
        <a:off x="7208178" y="2644140"/>
        <a:ext cx="28894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29AC-8138-49F9-BB97-68F6165E76AE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2E382C-A49E-4F84-99E8-DC99CE88AB23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Changing Requirements: Agile projects often face challenges due to evolving requirements, leading to uncertainty in cost estimation and control.</a:t>
          </a:r>
        </a:p>
      </dsp:txBody>
      <dsp:txXfrm>
        <a:off x="696297" y="538547"/>
        <a:ext cx="4171627" cy="2590157"/>
      </dsp:txXfrm>
    </dsp:sp>
    <dsp:sp modelId="{04D4E329-F511-4DE7-880D-C7AC4D2D469C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CA047D-3101-4D01-A726-A167538949C6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Resource Constraints: Limited resources, such as skilled team members or budgetary constraints, can impact cost management efforts in Agile projects.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1E46-B170-D48D-AFD9-60934F1F3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5D41E-7EB0-40B3-372F-A1A2D6ABD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F3577-3399-FF5A-6506-C19F4CAD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FADEC-3C3E-6800-908C-0CCC8B66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A1F92-A422-AEC9-694F-D380013E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50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715AC-D03D-5F9A-6A6C-98069D3A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2EABC-3774-55F9-91BE-ACFA5C4A2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4F490-FC24-4B37-6752-765E9BC07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5D81-991C-A7B8-EDF8-A31D04C42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1307F-68D9-485E-E921-48C25F9C3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27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1FF24-AD33-82D4-7AFC-37E1B9C64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3E726-FBD4-E8FD-2BA3-F423519A3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B1FB9-8957-FBC7-9826-10BB03BB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50198-5F55-7E6F-41E1-44DCC724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AD4A-8410-4097-6BAE-96012212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8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C127-838A-C54F-D37C-22D4A185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73176-6A08-DB13-9817-B59F082C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816A2-0209-4674-5A24-907C7F93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5892-D9FA-2633-4F7C-44832A5A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AC96-33EF-D90E-79B0-228B7840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9F68A-F833-09F8-7AA4-A191924B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CFEAF-1354-3B51-6B0A-A248C6C54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B56B-01F6-1AFC-F170-848E5E38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5A64-041D-ECA1-2C73-49946FE7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BE5E7-A296-85C4-A846-C253F92B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6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F352-1302-1EF5-080E-90BEE66E5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834A-78B5-F078-6216-F933E6C8CC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F957-D9E7-D5E6-ACA3-09E60DB3C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45054-8C46-73F8-2D5D-FE54D8F17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710D4C-8975-2A2D-A3C0-B418F07F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56647-D5EE-0ECE-D75E-06A564CE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BB51-9FDC-BD1D-5ECC-863CB43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84419-9D0F-D7C2-BF23-75DF2B66A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8F149-57CC-A60E-674F-1DC0D1E10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3BACA-9B34-FEC1-F1A8-A5447B0B1F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8DA12-3D1D-D696-9A1F-E440E15DC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BA899-E1B0-1659-8C18-E00A1BA7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198B5D-71E6-37BD-8657-E49DE66E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6245F-2864-FF96-A137-D75DF201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7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5B62-5629-B734-01A4-372D2074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BCEB3-47C7-2217-8A39-051B6624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7A4C71-5494-A89D-CEC9-C51D3785F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9037A-DA96-E0A8-7B5B-6B5F8B5B7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40836-1254-9FB7-02C6-127782E4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CFE54F-2F8D-2FDF-ADAC-1BDAD658B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21AD-B1D4-287C-9500-700C5E40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1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5445-2BA8-2FDE-D2A5-E711100C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4EF87-A7EE-0B3A-8CB8-F686DB18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790E8-20D9-06B5-8172-BE4FC9BDC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CE528-2A42-385C-C8A2-A80FDD23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AECDA-9A70-0DF0-0897-1DCB099C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35C13-00B2-4998-F673-ECC38F705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AE48-1142-0120-9EB9-553598D4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61382-C995-CA05-F835-0F28412C9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A6CA3-96D4-CB3C-E668-90BEE5AB7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4F579-97CE-62D4-E276-C551F323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F4B46E-C65C-169B-2AE8-A6BB9DFF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F8F71-8F45-2DC4-EF8D-93E0F6FF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A6A05-ACDD-C145-5DF3-823C0202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CEFAB-1EBF-24B8-8E2C-9D6A3471B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326E2-4103-804E-3C35-53EAFA4C3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36AAC-5843-4F6E-AB4F-F90E6739F89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D684-A6AF-1553-D08D-506B7F3CB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A59F0-E2B0-28CD-27C3-41C00D8A2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9677A7-DC3B-422A-8D52-60B2266CF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5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Planning">
            <a:extLst>
              <a:ext uri="{FF2B5EF4-FFF2-40B4-BE49-F238E27FC236}">
                <a16:creationId xmlns:a16="http://schemas.microsoft.com/office/drawing/2014/main" id="{9952B114-524B-AC88-013D-F9E4023FC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40874-5577-77C7-01DF-F5AB2EA31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Estimating and Managing Costs in Agile Projects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FFDFA-2E46-D876-F720-FA630FA48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28795-12FC-2EA8-F127-54FA6BC6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Continuous Cost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FB019-1B20-C951-059D-AA34A5629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Agile is an iterative and incremental approach to project management, which means that costs need to be managed continuously throughout the project lifecycle.</a:t>
            </a:r>
          </a:p>
          <a:p>
            <a:r>
              <a:rPr lang="en-US" sz="2000"/>
              <a:t>This involves tracking actual costs against estimated costs and identifying any variances.</a:t>
            </a:r>
          </a:p>
          <a:p>
            <a:r>
              <a:rPr lang="en-US" sz="2000"/>
              <a:t>The team can then take corrective action to address any cost overruns.</a:t>
            </a:r>
          </a:p>
        </p:txBody>
      </p:sp>
      <p:pic>
        <p:nvPicPr>
          <p:cNvPr id="15" name="Picture 14" descr="Light bulb on yellow background with sketched light beams and cord">
            <a:extLst>
              <a:ext uri="{FF2B5EF4-FFF2-40B4-BE49-F238E27FC236}">
                <a16:creationId xmlns:a16="http://schemas.microsoft.com/office/drawing/2014/main" id="{5B2EA47F-E4B5-D4C5-D2BF-62B904630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5" r="50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F8A96-4FF9-62B9-4840-12FA3AEB6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Tracking Actual Costs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54996C-D57C-0786-3173-18B78AF0A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It's important to track actual costs throughout the project lifecycle.</a:t>
            </a:r>
          </a:p>
          <a:p>
            <a:r>
              <a:rPr lang="en-US" sz="2000" dirty="0"/>
              <a:t>This can be done by:</a:t>
            </a:r>
          </a:p>
          <a:p>
            <a:r>
              <a:rPr lang="en-US" sz="2000" dirty="0"/>
              <a:t>Tracking team member time spent on each user story.</a:t>
            </a:r>
          </a:p>
          <a:p>
            <a:r>
              <a:rPr lang="en-US" sz="2000" dirty="0"/>
              <a:t>Tracking the cost of any external resources used.</a:t>
            </a:r>
          </a:p>
          <a:p>
            <a:r>
              <a:rPr lang="en-US" sz="2000" dirty="0"/>
              <a:t>Tracking any other project expenses.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F38CE-DF96-1E4A-FEE2-2B058445D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4EF75287-620D-5D09-9F6A-1B03B50D77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4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C3F89-6C39-78CB-FE1F-D1205952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/>
              <a:t>Variance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2A704-477B-EF18-D0C7-970CCCD0B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C9FC7C-2BA4-8851-6B27-E6E405C6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/>
              <a:t>Variance analysis is the process of comparing actual costs to estimated costs.</a:t>
            </a:r>
          </a:p>
          <a:p>
            <a:r>
              <a:rPr lang="en-US" sz="2000"/>
              <a:t>It helps to identify areas where the project is over or under budget.</a:t>
            </a:r>
          </a:p>
          <a:p>
            <a:r>
              <a:rPr lang="en-US" sz="2000"/>
              <a:t>The variance can be expressed as a dollar amount or a percentage.</a:t>
            </a:r>
          </a:p>
        </p:txBody>
      </p:sp>
    </p:spTree>
    <p:extLst>
      <p:ext uri="{BB962C8B-B14F-4D97-AF65-F5344CB8AC3E}">
        <p14:creationId xmlns:p14="http://schemas.microsoft.com/office/powerpoint/2010/main" val="4254033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68ADC-6754-5D99-D40B-D9061D10F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sz="4800"/>
              <a:t>Cost Control Techniques</a:t>
            </a:r>
          </a:p>
        </p:txBody>
      </p:sp>
      <p:pic>
        <p:nvPicPr>
          <p:cNvPr id="4" name="Content Placeholder 3" descr="A close-up of a gear&#10;&#10;Description automatically generated">
            <a:extLst>
              <a:ext uri="{FF2B5EF4-FFF2-40B4-BE49-F238E27FC236}">
                <a16:creationId xmlns:a16="http://schemas.microsoft.com/office/drawing/2014/main" id="{A23D0CA0-C5E8-EE2B-FF4C-4B004F5D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0" y="895610"/>
            <a:ext cx="5058020" cy="505802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000C6-7575-8B05-764B-19B5C081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965592"/>
            <a:ext cx="4589328" cy="2987397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There are a number of cost control techniques that can be used in Agile projects.</a:t>
            </a:r>
          </a:p>
          <a:p>
            <a:r>
              <a:rPr lang="en-US" sz="1800" dirty="0"/>
              <a:t>Some common techniques include:</a:t>
            </a:r>
          </a:p>
          <a:p>
            <a:r>
              <a:rPr lang="en-US" sz="1800" dirty="0"/>
              <a:t>Prioritization: Focus on delivering the most valuable user stories first.</a:t>
            </a:r>
          </a:p>
          <a:p>
            <a:r>
              <a:rPr lang="en-US" sz="1800" dirty="0"/>
              <a:t>Velocity tracking: Track the amount of work the team can complete in each sprint.</a:t>
            </a:r>
          </a:p>
          <a:p>
            <a:r>
              <a:rPr lang="en-US" sz="1800" dirty="0"/>
              <a:t>Scope management: Carefully manage project scope to avoid scope creep.</a:t>
            </a:r>
          </a:p>
          <a:p>
            <a:r>
              <a:rPr lang="en-US" sz="1800" dirty="0"/>
              <a:t>Continuous improvement: Continuously look for ways to improve efficiency and reduce costs.</a:t>
            </a:r>
          </a:p>
        </p:txBody>
      </p:sp>
    </p:spTree>
    <p:extLst>
      <p:ext uri="{BB962C8B-B14F-4D97-AF65-F5344CB8AC3E}">
        <p14:creationId xmlns:p14="http://schemas.microsoft.com/office/powerpoint/2010/main" val="3446171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C808-3D3F-297F-25D1-EC93A21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Prioritization for Cost Control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3CF45A-8ACD-48A6-6F2F-C0F52DD0DE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108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nes intersecting at pushpin">
            <a:extLst>
              <a:ext uri="{FF2B5EF4-FFF2-40B4-BE49-F238E27FC236}">
                <a16:creationId xmlns:a16="http://schemas.microsoft.com/office/drawing/2014/main" id="{50033E91-4F32-9859-B54B-C9BED8760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55" r="8686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DC74E-3B81-5459-8D81-B399D1C2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Velocity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AD9B-BA2A-0972-97CD-0F7FE99B0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/>
              <a:t>Velocity tracking is a technique for measuring the team's capacity to deliver work.</a:t>
            </a:r>
          </a:p>
          <a:p>
            <a:r>
              <a:rPr lang="en-US" sz="2000"/>
              <a:t>It is measured in story points or ideal days.</a:t>
            </a:r>
          </a:p>
          <a:p>
            <a:r>
              <a:rPr lang="en-US" sz="2000"/>
              <a:t>By tracking velocity, the team can forecast how much work they can complete in future sprints.</a:t>
            </a:r>
          </a:p>
          <a:p>
            <a:r>
              <a:rPr lang="en-US" sz="2000"/>
              <a:t>This information can be used to help with budgeting and planning.</a:t>
            </a:r>
          </a:p>
        </p:txBody>
      </p:sp>
    </p:spTree>
    <p:extLst>
      <p:ext uri="{BB962C8B-B14F-4D97-AF65-F5344CB8AC3E}">
        <p14:creationId xmlns:p14="http://schemas.microsoft.com/office/powerpoint/2010/main" val="66950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08BAE-1888-4F3A-1969-BF16BE4AA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07" b="14770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F3CDF-6F9D-1912-AC34-FB829A8C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Scope Management for Cost Control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BD70B-0BF3-4D3D-4E48-897FDA4CC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Scope creep is a major risk to project budgets in Agile projects.</a:t>
            </a:r>
          </a:p>
          <a:p>
            <a:r>
              <a:rPr lang="en-US" sz="2000" dirty="0"/>
              <a:t>Scope creep occurs when new features or functionality are added to the project after the initial scope has been defined.</a:t>
            </a:r>
          </a:p>
          <a:p>
            <a:r>
              <a:rPr lang="en-US" sz="2000" dirty="0"/>
              <a:t>Scope management is the process of controlling project scope to avoid scope creep.</a:t>
            </a:r>
          </a:p>
        </p:txBody>
      </p:sp>
    </p:spTree>
    <p:extLst>
      <p:ext uri="{BB962C8B-B14F-4D97-AF65-F5344CB8AC3E}">
        <p14:creationId xmlns:p14="http://schemas.microsoft.com/office/powerpoint/2010/main" val="175364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wall painted with an arrow and a dartboard">
            <a:extLst>
              <a:ext uri="{FF2B5EF4-FFF2-40B4-BE49-F238E27FC236}">
                <a16:creationId xmlns:a16="http://schemas.microsoft.com/office/drawing/2014/main" id="{2CF62167-0337-0588-46D2-1D42778D1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8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EB560-433E-B03F-8479-8BE92B0E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Continuous Improvement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689DF0-9DC6-4971-21E0-C31ADCB8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/>
              <a:t>Continuous improvement is a core principle of Agile.</a:t>
            </a:r>
          </a:p>
          <a:p>
            <a:r>
              <a:rPr lang="en-US" sz="2000"/>
              <a:t>It means that the team is always looking for ways to improve their processes and deliver value more efficiently.</a:t>
            </a:r>
          </a:p>
          <a:p>
            <a:r>
              <a:rPr lang="en-US" sz="2000"/>
              <a:t>By continuously improving, the team can reduce costs and improve project outcomes.</a:t>
            </a:r>
          </a:p>
        </p:txBody>
      </p:sp>
    </p:spTree>
    <p:extLst>
      <p:ext uri="{BB962C8B-B14F-4D97-AF65-F5344CB8AC3E}">
        <p14:creationId xmlns:p14="http://schemas.microsoft.com/office/powerpoint/2010/main" val="2192473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DB40-350B-6C60-1FC6-73C4B6346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Cost Management Benefits</a:t>
            </a:r>
          </a:p>
        </p:txBody>
      </p:sp>
      <p:pic>
        <p:nvPicPr>
          <p:cNvPr id="5" name="Content Placeholder 4" descr="A shelf with a drawing of a dollar sign on it&#10;&#10;Description automatically generated">
            <a:extLst>
              <a:ext uri="{FF2B5EF4-FFF2-40B4-BE49-F238E27FC236}">
                <a16:creationId xmlns:a16="http://schemas.microsoft.com/office/drawing/2014/main" id="{9B6265F8-F033-7C08-A940-DCB5C4CD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02" r="2" b="2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6CD9FF-4D4D-BD3B-0B56-9A3D7B46E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000" dirty="0"/>
              <a:t>There are a number of benefits to effectively managing costs in Agile projects.</a:t>
            </a:r>
          </a:p>
          <a:p>
            <a:r>
              <a:rPr lang="en-US" sz="2000" dirty="0"/>
              <a:t>Some of the benefits include:</a:t>
            </a:r>
          </a:p>
          <a:p>
            <a:r>
              <a:rPr lang="en-US" sz="2000" dirty="0"/>
              <a:t>Improved project predictability: By accurately estimating and managing costs, the team can improve the predictability of project outcomes.</a:t>
            </a:r>
          </a:p>
          <a:p>
            <a:r>
              <a:rPr lang="en-US" sz="2000" dirty="0"/>
              <a:t>Increased project transparency: By tracking actual costs and variances, the team can increase project transparency and accountability.</a:t>
            </a:r>
          </a:p>
          <a:p>
            <a:r>
              <a:rPr lang="en-US" sz="2000" dirty="0"/>
              <a:t>More efficient resource allocation: By understanding project costs, the team can make more efficient decisions about how to allocate resources.</a:t>
            </a:r>
          </a:p>
          <a:p>
            <a:r>
              <a:rPr lang="en-US" sz="2000" dirty="0"/>
              <a:t>Improved stakeholder satisfaction: By delivering projects on budget, the team can improve stakeholder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775021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6F2E5-230C-2823-6786-EEB16E9C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Challenges in Agile Cost Management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309915-496E-5F2D-2736-832F087CB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5366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844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5611-FBF7-EC6D-B23B-B5376A15F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is Agile?</a:t>
            </a:r>
          </a:p>
        </p:txBody>
      </p:sp>
      <p:graphicFrame>
        <p:nvGraphicFramePr>
          <p:cNvPr id="23" name="Content Placeholder 7">
            <a:extLst>
              <a:ext uri="{FF2B5EF4-FFF2-40B4-BE49-F238E27FC236}">
                <a16:creationId xmlns:a16="http://schemas.microsoft.com/office/drawing/2014/main" id="{31208B49-C990-78E4-4566-FF291651B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62766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6815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DD501-8F64-1328-F06F-6592D4E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5E06F-B20D-1935-DDC3-F607F5667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Iterative Refinement: Continuously refine cost estimates and control measures based on feedback and lessons learned from previous iterations.</a:t>
            </a:r>
          </a:p>
          <a:p>
            <a:r>
              <a:rPr lang="en-US" sz="2000" dirty="0"/>
              <a:t>Collaborative Decision Making: Involve all stakeholders in cost management activities, fostering collaboration and shared ownership of project costs.</a:t>
            </a:r>
          </a:p>
          <a:p>
            <a:r>
              <a:rPr lang="en-US" sz="2000" dirty="0"/>
              <a:t>Example Scenario: Highlight best practices such as regular retrospective meetings to reflect on cost management practices and identify areas for improvement.</a:t>
            </a:r>
          </a:p>
        </p:txBody>
      </p:sp>
      <p:pic>
        <p:nvPicPr>
          <p:cNvPr id="14" name="Picture 13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69774A57-FDD5-3DDB-E3C8-9CA3BD266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0" r="3913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35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elected image preview">
            <a:extLst>
              <a:ext uri="{FF2B5EF4-FFF2-40B4-BE49-F238E27FC236}">
                <a16:creationId xmlns:a16="http://schemas.microsoft.com/office/drawing/2014/main" id="{65964971-5707-890F-251D-C5093DB6DC3D}"/>
              </a:ext>
            </a:extLst>
          </p:cNvPr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8079978" y="741391"/>
            <a:ext cx="3369234" cy="16162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200"/>
              <a:t>Conclusion</a:t>
            </a:r>
          </a:p>
        </p:txBody>
      </p:sp>
      <p:pic>
        <p:nvPicPr>
          <p:cNvPr id="34" name="Picture 33" descr="White bulbs with a yellow one standing out">
            <a:extLst>
              <a:ext uri="{FF2B5EF4-FFF2-40B4-BE49-F238E27FC236}">
                <a16:creationId xmlns:a16="http://schemas.microsoft.com/office/drawing/2014/main" id="{30047B84-87EC-68BE-015C-6890054DE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9" r="21969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D3D41D-3736-B9A4-178F-FF827F175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Agile cost estimation and management is an iterative process.</a:t>
            </a:r>
          </a:p>
          <a:p>
            <a:r>
              <a:rPr lang="en-US" sz="1700"/>
              <a:t>It requires collaboration between the product owner, the development team, and all other stakeholders.</a:t>
            </a:r>
          </a:p>
          <a:p>
            <a:r>
              <a:rPr lang="en-US" sz="1700"/>
              <a:t>By following the techniques outlined in this presentation, teams can effectively estimate and manage costs in Agile projects.</a:t>
            </a:r>
          </a:p>
        </p:txBody>
      </p:sp>
    </p:spTree>
    <p:extLst>
      <p:ext uri="{BB962C8B-B14F-4D97-AF65-F5344CB8AC3E}">
        <p14:creationId xmlns:p14="http://schemas.microsoft.com/office/powerpoint/2010/main" val="350787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5932F-98F9-D2A4-DE7C-84918F750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E8F89F40-DC4D-14A4-2C5B-FBF49748B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99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39036-C4AE-FF6A-D2CB-C1108FDB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100"/>
              <a:t>Why Traditional Cost Estimation Doesn't Work for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2E6649-47B2-4F91-73A5-7CEBC3A7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CB5056C5-CA29-0F1F-1DCA-74CD8B7C2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Traditional cost estimation methods rely on a detailed upfront project plan.</a:t>
            </a:r>
          </a:p>
          <a:p>
            <a:r>
              <a:rPr lang="en-US" sz="2000" dirty="0"/>
              <a:t>This is difficult to achieve in Agile projects, where requirements are constantly evolving.</a:t>
            </a:r>
          </a:p>
          <a:p>
            <a:r>
              <a:rPr lang="en-US" sz="2000" dirty="0"/>
              <a:t>Traditional methods also often underestimate the cost of change.</a:t>
            </a:r>
          </a:p>
          <a:p>
            <a:r>
              <a:rPr lang="en-US" sz="2000" dirty="0"/>
              <a:t>Agile projects embrace change, so it's important to factor in the cost of rework.</a:t>
            </a:r>
          </a:p>
        </p:txBody>
      </p:sp>
    </p:spTree>
    <p:extLst>
      <p:ext uri="{BB962C8B-B14F-4D97-AF65-F5344CB8AC3E}">
        <p14:creationId xmlns:p14="http://schemas.microsoft.com/office/powerpoint/2010/main" val="54300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0374B-0D03-A51C-ECB7-0DABDE3E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Agile Cost Estimation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8D28F1-D63A-0DA2-4D49-5274F3ADE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8059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4580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F0354-DD00-BFFA-5A2A-961B4CEF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Planning Poker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1F8D-5026-5C0D-6A0D-4695F4588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Planning Poker is a popular technique for estimating effort in Agile projects.</a:t>
            </a:r>
          </a:p>
          <a:p>
            <a:r>
              <a:rPr lang="en-US" sz="2000"/>
              <a:t>The team uses a deck of cards with numbers on them to estimate the relative effort required to complete each user story.</a:t>
            </a:r>
          </a:p>
          <a:p>
            <a:r>
              <a:rPr lang="en-US" sz="2000"/>
              <a:t>Each team member plays a card face down, and then everyone reveals their cards simultaneously.</a:t>
            </a:r>
          </a:p>
          <a:p>
            <a:r>
              <a:rPr lang="en-US" sz="2000"/>
              <a:t>If there is a wide range of estimates, the team discusses their reasoning and then re-estimates.</a:t>
            </a:r>
          </a:p>
        </p:txBody>
      </p:sp>
    </p:spTree>
    <p:extLst>
      <p:ext uri="{BB962C8B-B14F-4D97-AF65-F5344CB8AC3E}">
        <p14:creationId xmlns:p14="http://schemas.microsoft.com/office/powerpoint/2010/main" val="935599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DA30F-451F-ECA3-6131-0B1D13A37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 T-shirt Sizing</a:t>
            </a:r>
          </a:p>
        </p:txBody>
      </p:sp>
      <p:pic>
        <p:nvPicPr>
          <p:cNvPr id="5" name="Picture 4" descr="Colourful folded t-shirts">
            <a:extLst>
              <a:ext uri="{FF2B5EF4-FFF2-40B4-BE49-F238E27FC236}">
                <a16:creationId xmlns:a16="http://schemas.microsoft.com/office/drawing/2014/main" id="{F3D11462-9965-59AC-D5E6-BC1DA0674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r="10554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C2F8-9FEF-F674-9257-8F80EB832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T-shirt sizing is a simple technique for estimating effort in Agile projects.</a:t>
            </a:r>
          </a:p>
          <a:p>
            <a:r>
              <a:rPr lang="en-US" sz="2000"/>
              <a:t>The team assigns a T-shirt size (XS, S, M, L, XL) to each user story based on the relative effort required to complete it.</a:t>
            </a:r>
          </a:p>
          <a:p>
            <a:r>
              <a:rPr lang="en-US" sz="2000"/>
              <a:t>This is a quick and easy way to estimate effort, but it can be less precise than Planning Poker.</a:t>
            </a:r>
          </a:p>
        </p:txBody>
      </p:sp>
    </p:spTree>
    <p:extLst>
      <p:ext uri="{BB962C8B-B14F-4D97-AF65-F5344CB8AC3E}">
        <p14:creationId xmlns:p14="http://schemas.microsoft.com/office/powerpoint/2010/main" val="61657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F0A97-16CC-0C8B-3DBE-FF4AD917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Relative Estimation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D4F815-36EA-0871-3738-1C601D1D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Relative estimation is a technique where user stories are estimated in relation to each other.</a:t>
            </a:r>
          </a:p>
          <a:p>
            <a:r>
              <a:rPr lang="en-US" sz="2200" dirty="0"/>
              <a:t>The team chooses a reference story and assigns it a value of 1.</a:t>
            </a:r>
          </a:p>
          <a:p>
            <a:r>
              <a:rPr lang="en-US" sz="2200" dirty="0"/>
              <a:t>All other user stories are then estimated in comparison to the reference story.</a:t>
            </a:r>
          </a:p>
          <a:p>
            <a:r>
              <a:rPr lang="en-US" sz="2200" dirty="0"/>
              <a:t>This technique can be helpful for teams that are new to Agile or that do not have a good understanding of the project scope.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04A15-427E-6DA7-BA65-44622A224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8873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50B36-D1E5-13A3-4B3E-43A240E30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/>
              <a:t>Costing Based on Effort</a:t>
            </a:r>
          </a:p>
        </p:txBody>
      </p:sp>
      <p:pic>
        <p:nvPicPr>
          <p:cNvPr id="21" name="Picture 20" descr="White calculator">
            <a:extLst>
              <a:ext uri="{FF2B5EF4-FFF2-40B4-BE49-F238E27FC236}">
                <a16:creationId xmlns:a16="http://schemas.microsoft.com/office/drawing/2014/main" id="{CD4B83B6-B14E-7437-FF1D-F10EBB802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1" r="50443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361DAB-BE87-57C1-6873-48BE188E9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Once the effort for each user story has been estimated, this can be converted into a cost.</a:t>
            </a:r>
          </a:p>
          <a:p>
            <a:r>
              <a:rPr lang="en-US" sz="2000"/>
              <a:t>The cost per unit of effort can be calculated by dividing the total project budget by the total estimated effort.</a:t>
            </a:r>
          </a:p>
          <a:p>
            <a:r>
              <a:rPr lang="en-US" sz="2000"/>
              <a:t>This cost can then be used to estimate the cost of each user story.</a:t>
            </a:r>
          </a:p>
        </p:txBody>
      </p:sp>
    </p:spTree>
    <p:extLst>
      <p:ext uri="{BB962C8B-B14F-4D97-AF65-F5344CB8AC3E}">
        <p14:creationId xmlns:p14="http://schemas.microsoft.com/office/powerpoint/2010/main" val="375311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50015-CEEE-9C7B-D7BF-D450295D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Bottom-Up vs. Top-Down Estimating</a:t>
            </a:r>
          </a:p>
        </p:txBody>
      </p:sp>
      <p:pic>
        <p:nvPicPr>
          <p:cNvPr id="14" name="Picture 13" descr="Floorplan on a table">
            <a:extLst>
              <a:ext uri="{FF2B5EF4-FFF2-40B4-BE49-F238E27FC236}">
                <a16:creationId xmlns:a16="http://schemas.microsoft.com/office/drawing/2014/main" id="{A1CF6AE4-26C4-75F1-A1B9-E408599A1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18" r="22383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CC81E-BC9C-BEFA-E5EE-EEA9866B3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/>
          </a:bodyPr>
          <a:lstStyle/>
          <a:p>
            <a:r>
              <a:rPr lang="en-US" sz="2000"/>
              <a:t>There are two main approaches to estimating costs in Agile projects:</a:t>
            </a:r>
          </a:p>
          <a:p>
            <a:r>
              <a:rPr lang="en-US" sz="2000"/>
              <a:t>Bottom-up estimating: This approach involves estimating the effort for each individual user story and then rolling these estimates up to get a project total.</a:t>
            </a:r>
          </a:p>
          <a:p>
            <a:r>
              <a:rPr lang="en-US" sz="2000"/>
              <a:t>Top-down estimating: This approach involves setting a high-level project budget and then allocating this budget to individual user stories.</a:t>
            </a:r>
          </a:p>
        </p:txBody>
      </p:sp>
    </p:spTree>
    <p:extLst>
      <p:ext uri="{BB962C8B-B14F-4D97-AF65-F5344CB8AC3E}">
        <p14:creationId xmlns:p14="http://schemas.microsoft.com/office/powerpoint/2010/main" val="712813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1188</Words>
  <Application>Microsoft Office PowerPoint</Application>
  <PresentationFormat>Widescreen</PresentationFormat>
  <Paragraphs>96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Estimating and Managing Costs in Agile Projects</vt:lpstr>
      <vt:lpstr>What is Agile?</vt:lpstr>
      <vt:lpstr>Why Traditional Cost Estimation Doesn't Work for Agile</vt:lpstr>
      <vt:lpstr>Agile Cost Estimation Techniques</vt:lpstr>
      <vt:lpstr>Planning Poker</vt:lpstr>
      <vt:lpstr> T-shirt Sizing</vt:lpstr>
      <vt:lpstr>Relative Estimation</vt:lpstr>
      <vt:lpstr>Costing Based on Effort</vt:lpstr>
      <vt:lpstr>Bottom-Up vs. Top-Down Estimating</vt:lpstr>
      <vt:lpstr>Continuous Cost Management</vt:lpstr>
      <vt:lpstr>Tracking Actual Costs</vt:lpstr>
      <vt:lpstr>Variance Analysis</vt:lpstr>
      <vt:lpstr>Cost Control Techniques</vt:lpstr>
      <vt:lpstr>Prioritization for Cost Control</vt:lpstr>
      <vt:lpstr>Velocity Tracking</vt:lpstr>
      <vt:lpstr>Scope Management for Cost Control</vt:lpstr>
      <vt:lpstr>Continuous Improvement</vt:lpstr>
      <vt:lpstr>Cost Management Benefits</vt:lpstr>
      <vt:lpstr>Challenges in Agile Cost Management</vt:lpstr>
      <vt:lpstr>Best Practices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and Managing Costs in Agile Projects</dc:title>
  <dc:creator>Mounish, Kanderi Murali (Student)</dc:creator>
  <cp:lastModifiedBy>Mounish, Kanderi Murali (Student)</cp:lastModifiedBy>
  <cp:revision>8</cp:revision>
  <dcterms:created xsi:type="dcterms:W3CDTF">2024-03-17T05:13:34Z</dcterms:created>
  <dcterms:modified xsi:type="dcterms:W3CDTF">2024-03-17T08:12:43Z</dcterms:modified>
</cp:coreProperties>
</file>